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3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12192000" cy="685800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Folie mittels Klicken verschieben</a:t>
            </a: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Format der Notizen mittels Klicken bearbeiten</a:t>
            </a:r>
          </a:p>
        </p:txBody>
      </p:sp>
      <p:sp>
        <p:nvSpPr>
          <p:cNvPr id="18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&lt;Kopfzeile&gt;</a:t>
            </a:r>
          </a:p>
        </p:txBody>
      </p:sp>
      <p:sp>
        <p:nvSpPr>
          <p:cNvPr id="190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algn="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&lt;Datum/Uhrzeit&gt;</a:t>
            </a:r>
          </a:p>
        </p:txBody>
      </p:sp>
      <p:sp>
        <p:nvSpPr>
          <p:cNvPr id="191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192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algn="r">
              <a:buNone/>
            </a:pPr>
            <a:fld id="{F98A46BB-60CF-4199-8EE0-441A0AC29016}" type="slidenum"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‹Nr.›</a:t>
            </a:fld>
            <a:endParaRPr lang="de-DE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ln w="0">
            <a:noFill/>
          </a:ln>
        </p:spPr>
      </p:sp>
      <p:sp>
        <p:nvSpPr>
          <p:cNvPr id="620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1" name="PlaceHolder 3"/>
          <p:cNvSpPr>
            <a:spLocks noGrp="1"/>
          </p:cNvSpPr>
          <p:nvPr>
            <p:ph type="sldNum" idx="4"/>
          </p:nvPr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DE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86FDCF8-F2E7-4D7D-B814-246265337063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de-DE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ln w="0">
            <a:noFill/>
          </a:ln>
        </p:spPr>
      </p:sp>
      <p:sp>
        <p:nvSpPr>
          <p:cNvPr id="623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Art des SaaS</a:t>
            </a:r>
          </a:p>
        </p:txBody>
      </p:sp>
      <p:sp>
        <p:nvSpPr>
          <p:cNvPr id="624" name="PlaceHolder 3"/>
          <p:cNvSpPr>
            <a:spLocks noGrp="1"/>
          </p:cNvSpPr>
          <p:nvPr>
            <p:ph type="sldNum" idx="5"/>
          </p:nvPr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DE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E26BF85-87E3-4407-A4E0-35D0AD474AA9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19</a:t>
            </a:fld>
            <a:endParaRPr lang="de-DE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vmlDrawing" Target="../drawings/vmlDrawing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6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vmlDrawing" Target="../drawings/vmlDrawing3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38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vmlDrawing" Target="../drawings/vmlDrawing4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8" name="Objekt 7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16" imgW="0" imgH="0" progId="TCLayout.ActiveDocument.1">
                  <p:embed/>
                </p:oleObj>
              </mc:Choice>
              <mc:Fallback>
                <p:oleObj r:id="rId16" imgW="0" imgH="0" progId="TCLayout.ActiveDocument.1">
                  <p:embed/>
                  <p:pic>
                    <p:nvPicPr>
                      <p:cNvPr id="2" name="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4"/>
          <p:cNvPicPr/>
          <p:nvPr/>
        </p:nvPicPr>
        <p:blipFill>
          <a:blip r:embed="rId17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" name="Grafik 3"/>
          <p:cNvPicPr/>
          <p:nvPr/>
        </p:nvPicPr>
        <p:blipFill>
          <a:blip r:embed="rId17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5" name="Grafik 4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fik 43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5" name="Grafik 44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46" name="Objekt 45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16" imgW="0" imgH="0" progId="TCLayout.ActiveDocument.1">
                  <p:embed/>
                </p:oleObj>
              </mc:Choice>
              <mc:Fallback>
                <p:oleObj r:id="rId16" imgW="0" imgH="0" progId="TCLayout.ActiveDocument.1">
                  <p:embed/>
                  <p:pic>
                    <p:nvPicPr>
                      <p:cNvPr id="47" name="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" name="Grafik 40"/>
          <p:cNvPicPr/>
          <p:nvPr/>
        </p:nvPicPr>
        <p:blipFill>
          <a:blip r:embed="rId17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49" name="Line 1"/>
          <p:cNvSpPr/>
          <p:nvPr/>
        </p:nvSpPr>
        <p:spPr>
          <a:xfrm>
            <a:off x="0" y="1119600"/>
            <a:ext cx="12191760" cy="360"/>
          </a:xfrm>
          <a:prstGeom prst="line">
            <a:avLst/>
          </a:prstGeom>
          <a:ln w="28575">
            <a:solidFill>
              <a:srgbClr val="009FD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0" name="Grafik 44"/>
          <p:cNvPicPr/>
          <p:nvPr/>
        </p:nvPicPr>
        <p:blipFill>
          <a:blip r:embed="rId17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51" name="Objekt 50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18" imgW="0" imgH="0" progId="TCLayout.ActiveDocument.1">
                  <p:embed/>
                </p:oleObj>
              </mc:Choice>
              <mc:Fallback>
                <p:oleObj r:id="rId18" imgW="0" imgH="0" progId="TCLayout.ActiveDocument.1">
                  <p:embed/>
                  <p:pic>
                    <p:nvPicPr>
                      <p:cNvPr id="52" name="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Format des Titeltextes durch Klicken bearbeiten</a:t>
            </a:r>
          </a:p>
        </p:txBody>
      </p:sp>
      <p:pic>
        <p:nvPicPr>
          <p:cNvPr id="54" name="Grafik 53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55" name="Grafik 54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rafik 92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94" name="Objekt 93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16" imgW="0" imgH="0" progId="TCLayout.ActiveDocument.1">
                  <p:embed/>
                </p:oleObj>
              </mc:Choice>
              <mc:Fallback>
                <p:oleObj r:id="rId16" imgW="0" imgH="0" progId="TCLayout.ActiveDocument.1">
                  <p:embed/>
                  <p:pic>
                    <p:nvPicPr>
                      <p:cNvPr id="95" name="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6" name="Grafik 40"/>
          <p:cNvPicPr/>
          <p:nvPr/>
        </p:nvPicPr>
        <p:blipFill>
          <a:blip r:embed="rId17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97" name="Line 1"/>
          <p:cNvSpPr/>
          <p:nvPr/>
        </p:nvSpPr>
        <p:spPr>
          <a:xfrm>
            <a:off x="0" y="1119600"/>
            <a:ext cx="12191760" cy="360"/>
          </a:xfrm>
          <a:prstGeom prst="line">
            <a:avLst/>
          </a:prstGeom>
          <a:ln w="28575">
            <a:solidFill>
              <a:srgbClr val="009FD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8" name="Grafik 44"/>
          <p:cNvPicPr/>
          <p:nvPr/>
        </p:nvPicPr>
        <p:blipFill>
          <a:blip r:embed="rId17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99" name="Grafik 98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Format des Titeltextes durch Klicken bearbeiten</a:t>
            </a: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rafik 137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39" name="Grafik 138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40" name="Objekt 139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16" imgW="0" imgH="0" progId="TCLayout.ActiveDocument.1">
                  <p:embed/>
                </p:oleObj>
              </mc:Choice>
              <mc:Fallback>
                <p:oleObj r:id="rId16" imgW="0" imgH="0" progId="TCLayout.ActiveDocument.1">
                  <p:embed/>
                  <p:pic>
                    <p:nvPicPr>
                      <p:cNvPr id="141" name="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2" name="Grafik 40"/>
          <p:cNvPicPr/>
          <p:nvPr/>
        </p:nvPicPr>
        <p:blipFill>
          <a:blip r:embed="rId17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143" name="Line 1"/>
          <p:cNvSpPr/>
          <p:nvPr/>
        </p:nvSpPr>
        <p:spPr>
          <a:xfrm>
            <a:off x="0" y="1119600"/>
            <a:ext cx="12191760" cy="360"/>
          </a:xfrm>
          <a:prstGeom prst="line">
            <a:avLst/>
          </a:prstGeom>
          <a:ln w="28575">
            <a:solidFill>
              <a:srgbClr val="009FD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4" name="Grafik 44"/>
          <p:cNvPicPr/>
          <p:nvPr/>
        </p:nvPicPr>
        <p:blipFill>
          <a:blip r:embed="rId17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45" name="Objekt 144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18" imgW="0" imgH="0" progId="TCLayout.ActiveDocument.1">
                  <p:embed/>
                </p:oleObj>
              </mc:Choice>
              <mc:Fallback>
                <p:oleObj r:id="rId18" imgW="0" imgH="0" progId="TCLayout.ActiveDocument.1">
                  <p:embed/>
                  <p:pic>
                    <p:nvPicPr>
                      <p:cNvPr id="146" name="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Format des Titeltextes durch Klicken bearbeiten</a:t>
            </a: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Siebte Gliederungsebene</a:t>
            </a:r>
          </a:p>
        </p:txBody>
      </p:sp>
      <p:pic>
        <p:nvPicPr>
          <p:cNvPr id="149" name="Grafik 148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50" name="Grafik 149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442800" y="370440"/>
            <a:ext cx="11305080" cy="129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0" y="656640"/>
            <a:ext cx="9545040" cy="2015280"/>
          </a:xfrm>
          <a:prstGeom prst="rect">
            <a:avLst/>
          </a:prstGeom>
          <a:solidFill>
            <a:srgbClr val="009FDF">
              <a:alpha val="84000"/>
            </a:srgb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4200" b="1" strike="noStrike" spc="-4">
                <a:solidFill>
                  <a:srgbClr val="FFFFFF"/>
                </a:solidFill>
                <a:latin typeface="Arial"/>
                <a:ea typeface="DejaVu Sans"/>
              </a:rPr>
              <a:t>BMBF-Projekt:</a:t>
            </a:r>
            <a:endParaRPr lang="de-DE" sz="4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3200" b="0" strike="noStrike" spc="-4">
                <a:solidFill>
                  <a:srgbClr val="FFFFFF"/>
                </a:solidFill>
                <a:latin typeface="Arial"/>
                <a:ea typeface="DejaVu Sans"/>
              </a:rPr>
              <a:t>SoftWert – Entwicklung eines Methodenbaukastens zur Verwertung von Wissenschaftlicher Software</a:t>
            </a: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CustomShape 3"/>
          <p:cNvSpPr/>
          <p:nvPr/>
        </p:nvSpPr>
        <p:spPr>
          <a:xfrm>
            <a:off x="442800" y="4199040"/>
            <a:ext cx="8251920" cy="51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2000" b="0" strike="noStrike" spc="-4">
                <a:solidFill>
                  <a:srgbClr val="000000"/>
                </a:solidFill>
                <a:latin typeface="Arial"/>
                <a:ea typeface="DejaVu Sans"/>
              </a:rPr>
              <a:t>SoftWert - BMBF-Projekt zur Entwicklung eines Methodenbaukastens zur Verwertung von Wissenschaftlicher Software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6" name="Grafik 19"/>
          <p:cNvPicPr/>
          <p:nvPr/>
        </p:nvPicPr>
        <p:blipFill>
          <a:blip r:embed="rId2"/>
          <a:stretch/>
        </p:blipFill>
        <p:spPr>
          <a:xfrm>
            <a:off x="1644480" y="5113440"/>
            <a:ext cx="1710000" cy="827640"/>
          </a:xfrm>
          <a:prstGeom prst="rect">
            <a:avLst/>
          </a:prstGeom>
          <a:ln w="0">
            <a:noFill/>
          </a:ln>
        </p:spPr>
      </p:pic>
      <p:pic>
        <p:nvPicPr>
          <p:cNvPr id="197" name="Grafik 20"/>
          <p:cNvPicPr/>
          <p:nvPr/>
        </p:nvPicPr>
        <p:blipFill>
          <a:blip r:embed="rId3"/>
          <a:stretch/>
        </p:blipFill>
        <p:spPr>
          <a:xfrm>
            <a:off x="3726720" y="5113440"/>
            <a:ext cx="2050560" cy="827640"/>
          </a:xfrm>
          <a:prstGeom prst="rect">
            <a:avLst/>
          </a:prstGeom>
          <a:ln w="0">
            <a:noFill/>
          </a:ln>
        </p:spPr>
      </p:pic>
      <p:pic>
        <p:nvPicPr>
          <p:cNvPr id="198" name="Grafik 22"/>
          <p:cNvPicPr/>
          <p:nvPr/>
        </p:nvPicPr>
        <p:blipFill>
          <a:blip r:embed="rId4"/>
          <a:stretch/>
        </p:blipFill>
        <p:spPr>
          <a:xfrm>
            <a:off x="444600" y="5113440"/>
            <a:ext cx="827640" cy="82764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2" descr="https://www.gfz-potsdam.de/fileadmin/gfz/medien_kommunikation/pics/LOGO-GFZ-de-mitFreistellungsraum_RGB_24bit_300dpi_546x390-jpg.jpg"/>
          <p:cNvPicPr/>
          <p:nvPr/>
        </p:nvPicPr>
        <p:blipFill>
          <a:blip r:embed="rId5"/>
          <a:stretch/>
        </p:blipFill>
        <p:spPr>
          <a:xfrm>
            <a:off x="6149520" y="5113440"/>
            <a:ext cx="1064160" cy="827640"/>
          </a:xfrm>
          <a:prstGeom prst="rect">
            <a:avLst/>
          </a:prstGeom>
          <a:ln w="0">
            <a:noFill/>
          </a:ln>
        </p:spPr>
      </p:pic>
      <p:pic>
        <p:nvPicPr>
          <p:cNvPr id="200" name="Bildplatzhalter 7"/>
          <p:cNvPicPr/>
          <p:nvPr/>
        </p:nvPicPr>
        <p:blipFill>
          <a:blip r:embed="rId6"/>
          <a:stretch/>
        </p:blipFill>
        <p:spPr>
          <a:xfrm>
            <a:off x="0" y="0"/>
            <a:ext cx="12191040" cy="3931920"/>
          </a:xfrm>
          <a:prstGeom prst="rect">
            <a:avLst/>
          </a:prstGeom>
          <a:ln w="0">
            <a:noFill/>
          </a:ln>
        </p:spPr>
      </p:pic>
      <p:sp>
        <p:nvSpPr>
          <p:cNvPr id="201" name="CustomShape 5"/>
          <p:cNvSpPr/>
          <p:nvPr/>
        </p:nvSpPr>
        <p:spPr>
          <a:xfrm>
            <a:off x="6480" y="404640"/>
            <a:ext cx="11102400" cy="2015280"/>
          </a:xfrm>
          <a:prstGeom prst="rect">
            <a:avLst/>
          </a:prstGeom>
          <a:solidFill>
            <a:srgbClr val="009FDF">
              <a:alpha val="84000"/>
            </a:srgb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4800" b="1" strike="noStrike" spc="-4" dirty="0">
                <a:solidFill>
                  <a:srgbClr val="FFFFFF"/>
                </a:solidFill>
                <a:latin typeface="Arial"/>
                <a:ea typeface="DejaVu Sans"/>
              </a:rPr>
              <a:t>Geschäftsmodell-Optionen</a:t>
            </a:r>
            <a:endParaRPr lang="de-DE" sz="4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3200" b="0" strike="noStrike" spc="-4" dirty="0">
                <a:solidFill>
                  <a:srgbClr val="FFFFFF"/>
                </a:solidFill>
                <a:latin typeface="Arial"/>
                <a:ea typeface="DejaVu Sans"/>
              </a:rPr>
              <a:t>Zur Ausgestaltung der Verwertung</a:t>
            </a:r>
            <a:endParaRPr lang="de-DE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2" name="Grafik 1"/>
          <p:cNvPicPr/>
          <p:nvPr/>
        </p:nvPicPr>
        <p:blipFill>
          <a:blip r:embed="rId7"/>
          <a:stretch/>
        </p:blipFill>
        <p:spPr>
          <a:xfrm>
            <a:off x="7585560" y="5113440"/>
            <a:ext cx="1743840" cy="82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3"/>
          <p:cNvSpPr/>
          <p:nvPr/>
        </p:nvSpPr>
        <p:spPr>
          <a:xfrm>
            <a:off x="2426400" y="2810880"/>
            <a:ext cx="7433280" cy="132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3600" b="1" strike="noStrike" spc="-4">
                <a:solidFill>
                  <a:srgbClr val="000000"/>
                </a:solidFill>
                <a:latin typeface="Calibri"/>
                <a:ea typeface="DejaVu Sans"/>
              </a:rPr>
              <a:t>Kernlizenzierung + Addons</a:t>
            </a:r>
            <a:endParaRPr lang="de-DE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" name="Objekt 1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380" name="Objek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1" name="Grafik 625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382" name="CustomShape 3"/>
          <p:cNvSpPr/>
          <p:nvPr/>
        </p:nvSpPr>
        <p:spPr>
          <a:xfrm>
            <a:off x="838800" y="29520"/>
            <a:ext cx="7458840" cy="132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800" b="1" strike="noStrike" spc="-4">
                <a:solidFill>
                  <a:srgbClr val="000000"/>
                </a:solidFill>
                <a:latin typeface="Calibri"/>
                <a:ea typeface="DejaVu Sans"/>
              </a:rPr>
              <a:t>Kernlizenzierung + Addon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CustomShape 5"/>
          <p:cNvSpPr/>
          <p:nvPr/>
        </p:nvSpPr>
        <p:spPr>
          <a:xfrm>
            <a:off x="280440" y="1303200"/>
            <a:ext cx="11770920" cy="2965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720">
              <a:lnSpc>
                <a:spcPct val="100000"/>
              </a:lnSpc>
              <a:buNone/>
            </a:pPr>
            <a:endParaRPr lang="de-DE" sz="1400" b="0" strike="noStrike" spc="-4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84" name="Rectangle 12"/>
          <p:cNvSpPr/>
          <p:nvPr/>
        </p:nvSpPr>
        <p:spPr>
          <a:xfrm>
            <a:off x="3955320" y="1363680"/>
            <a:ext cx="42807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chemeClr val="accent1"/>
                </a:solidFill>
                <a:latin typeface="Calibri"/>
              </a:rPr>
              <a:t>Sonderform der kommerziellen Lizenzierung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TextBox 13"/>
          <p:cNvSpPr/>
          <p:nvPr/>
        </p:nvSpPr>
        <p:spPr>
          <a:xfrm>
            <a:off x="442080" y="1758960"/>
            <a:ext cx="11307600" cy="243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20">
              <a:lnSpc>
                <a:spcPct val="100000"/>
              </a:lnSpc>
              <a:buNone/>
            </a:pPr>
            <a:r>
              <a:rPr lang="de-DE" sz="1400" b="1" strike="noStrike" spc="-4">
                <a:solidFill>
                  <a:srgbClr val="000000"/>
                </a:solidFill>
                <a:latin typeface="Calibri"/>
                <a:ea typeface="DejaVu Sans"/>
              </a:rPr>
              <a:t>Kern oder Basismodul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656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Kern- oder Basis beinhaltet elementare Funktionalitäten, welche die Grundlage für die Nutzung von zusätzlichen Features bilden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656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wird immer zuerst lizenziert (bereits stand-alone nutzbar, ohne Nutzung der Zusatzfeatures)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656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ggf. Anwendung des Freemium-Modells: Kern wird kostenfrei angeboten, z.B. weil: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743760" lvl="1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Ziel: Teaser zur Nutzergewinnung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743760" lvl="1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Kern verursacht keine nutzungsabhängigen Kosten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743760" lvl="1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Kern bringt keinen Nutzen mit hohem Alleinstellungsmerkmal - Zugänglichkeit zu einer breiten Nutzerschaft als Grundlage für Lizenzierung von spezialisierten Addons, welche jeweils einem Teil der Nutzer einen signifikant höheren Mehrwert bieten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457920">
              <a:lnSpc>
                <a:spcPct val="100000"/>
              </a:lnSpc>
              <a:buNone/>
            </a:pP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720">
              <a:lnSpc>
                <a:spcPct val="100000"/>
              </a:lnSpc>
              <a:buNone/>
            </a:pPr>
            <a:r>
              <a:rPr lang="de-DE" sz="1400" b="1" strike="noStrike" spc="-4">
                <a:solidFill>
                  <a:srgbClr val="000000"/>
                </a:solidFill>
                <a:latin typeface="Calibri"/>
                <a:ea typeface="DejaVu Sans"/>
              </a:rPr>
              <a:t>Addons/Zusatzfeatures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656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Funktionen in zusätzlichen Modulen, die gesondert lizenziert werden müssen, aber als Voraussetzung immer die Kernlizenzierung beinhalten 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CustomShape 5"/>
          <p:cNvSpPr/>
          <p:nvPr/>
        </p:nvSpPr>
        <p:spPr>
          <a:xfrm>
            <a:off x="280440" y="4520160"/>
            <a:ext cx="11770920" cy="862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720">
              <a:lnSpc>
                <a:spcPct val="100000"/>
              </a:lnSpc>
              <a:buNone/>
            </a:pPr>
            <a:endParaRPr lang="de-DE" sz="1400" b="0" strike="noStrike" spc="-4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87" name="Rectangle 15"/>
          <p:cNvSpPr/>
          <p:nvPr/>
        </p:nvSpPr>
        <p:spPr>
          <a:xfrm>
            <a:off x="5481720" y="4539600"/>
            <a:ext cx="12279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chemeClr val="accent1"/>
                </a:solidFill>
                <a:latin typeface="Calibri"/>
              </a:rPr>
              <a:t>Umsetzung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TextBox 16"/>
          <p:cNvSpPr/>
          <p:nvPr/>
        </p:nvSpPr>
        <p:spPr>
          <a:xfrm>
            <a:off x="511920" y="4956480"/>
            <a:ext cx="1130760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656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 dirty="0">
                <a:solidFill>
                  <a:srgbClr val="000000"/>
                </a:solidFill>
                <a:latin typeface="Calibri"/>
                <a:ea typeface="DejaVu Sans"/>
              </a:rPr>
              <a:t>Erstellung von mindestens 2 oder mehr (</a:t>
            </a:r>
            <a:r>
              <a:rPr lang="de-DE" sz="1400" b="0" strike="noStrike" spc="-4" dirty="0" err="1">
                <a:solidFill>
                  <a:srgbClr val="000000"/>
                </a:solidFill>
                <a:latin typeface="Calibri"/>
                <a:ea typeface="DejaVu Sans"/>
              </a:rPr>
              <a:t>Kern+Addons</a:t>
            </a:r>
            <a:r>
              <a:rPr lang="de-DE" sz="1400" b="0" strike="noStrike" spc="-4" dirty="0">
                <a:solidFill>
                  <a:srgbClr val="000000"/>
                </a:solidFill>
                <a:latin typeface="Calibri"/>
                <a:ea typeface="DejaVu Sans"/>
              </a:rPr>
              <a:t>) separaten Lizenzen folgend der </a:t>
            </a:r>
            <a:r>
              <a:rPr lang="de-DE" sz="1400" b="1" strike="noStrike" spc="-4" dirty="0">
                <a:solidFill>
                  <a:srgbClr val="000000"/>
                </a:solidFill>
                <a:latin typeface="Calibri"/>
                <a:ea typeface="DejaVu Sans"/>
              </a:rPr>
              <a:t>Option Kommerzielle Lizenzierung</a:t>
            </a:r>
            <a:endParaRPr lang="de-DE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9" name="Grafik 388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CustomShape 3"/>
          <p:cNvSpPr/>
          <p:nvPr/>
        </p:nvSpPr>
        <p:spPr>
          <a:xfrm>
            <a:off x="2426400" y="2810880"/>
            <a:ext cx="7433280" cy="132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3600" b="1" strike="noStrike" spc="-4">
                <a:solidFill>
                  <a:srgbClr val="000000"/>
                </a:solidFill>
                <a:latin typeface="Calibri"/>
                <a:ea typeface="DejaVu Sans"/>
              </a:rPr>
              <a:t>Open Source Veröffentlichung</a:t>
            </a:r>
            <a:endParaRPr lang="de-DE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1" name="Objekt 44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392" name="Objekt 4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3" name="CustomShape 8"/>
          <p:cNvSpPr/>
          <p:nvPr/>
        </p:nvSpPr>
        <p:spPr>
          <a:xfrm>
            <a:off x="282960" y="1614600"/>
            <a:ext cx="11770920" cy="24739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45000" rIns="0" bIns="45000" anchor="t">
            <a:noAutofit/>
          </a:bodyPr>
          <a:lstStyle/>
          <a:p>
            <a:pPr marL="720">
              <a:lnSpc>
                <a:spcPct val="100000"/>
              </a:lnSpc>
              <a:buNone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Unter der Berücksichtigung, dass mit der Software </a:t>
            </a:r>
            <a:r>
              <a:rPr lang="de-DE" sz="1400" b="1" strike="noStrike" spc="-4">
                <a:solidFill>
                  <a:srgbClr val="000000"/>
                </a:solidFill>
                <a:latin typeface="Calibri"/>
              </a:rPr>
              <a:t>Einnahmen erzielt </a:t>
            </a: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werden sollen - welche </a:t>
            </a:r>
            <a:r>
              <a:rPr lang="de-DE" sz="1400" b="1" strike="noStrike" spc="-4">
                <a:solidFill>
                  <a:srgbClr val="000000"/>
                </a:solidFill>
                <a:latin typeface="Calibri"/>
              </a:rPr>
              <a:t>Ziele/Erwartungen </a:t>
            </a: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habe ich an die Veröffentlichung der Software?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Transparenter Source Code zum Zweck der Vertrauensbildung: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als Grundlage für eine folgende Lizenzierung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als Grundlage für Bereitstellung von begleitenden, kommerziellen Dienstleistungen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besonderer Verwertungsweg: Open Core/Open Firmware - Verwertung erfolgt hier vorrangig über Verkauf von Hardware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720">
              <a:lnSpc>
                <a:spcPct val="100000"/>
              </a:lnSpc>
              <a:buNone/>
            </a:pP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720">
              <a:lnSpc>
                <a:spcPct val="100000"/>
              </a:lnSpc>
              <a:buNone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Welche </a:t>
            </a:r>
            <a:r>
              <a:rPr lang="de-DE" sz="1400" b="1" strike="noStrike" spc="-4">
                <a:solidFill>
                  <a:srgbClr val="000000"/>
                </a:solidFill>
                <a:latin typeface="Calibri"/>
                <a:ea typeface="DejaVu Sans"/>
              </a:rPr>
              <a:t>Zielgruppen</a:t>
            </a: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 sollen durch adressiert werden? Gibt es Einschränkungen hinsichtlich der Open Source Veröffentlichung, z.B. wegen Dual Use Gefahr?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656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Wissenschaftliche Community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656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Industrie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656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Behörden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656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Gesellschaft, vertreten z.B. durch NGOs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CustomShape 3"/>
          <p:cNvSpPr/>
          <p:nvPr/>
        </p:nvSpPr>
        <p:spPr>
          <a:xfrm>
            <a:off x="838800" y="29520"/>
            <a:ext cx="9422280" cy="132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800" b="1" strike="noStrike" spc="-4">
                <a:solidFill>
                  <a:srgbClr val="000000"/>
                </a:solidFill>
                <a:latin typeface="Calibri"/>
                <a:ea typeface="DejaVu Sans"/>
              </a:rPr>
              <a:t>Open Source Veröffentlichung (1/3)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Textfeld 3"/>
          <p:cNvSpPr/>
          <p:nvPr/>
        </p:nvSpPr>
        <p:spPr>
          <a:xfrm>
            <a:off x="7530120" y="1241640"/>
            <a:ext cx="46296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800" b="1" strike="noStrike" spc="-1">
                <a:solidFill>
                  <a:srgbClr val="000000"/>
                </a:solidFill>
                <a:latin typeface="Calibri"/>
              </a:rPr>
              <a:t>Schritt 1: Zielsetzung und Rahmenbedingungen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Gleichschenkliges Dreieck 25"/>
          <p:cNvSpPr/>
          <p:nvPr/>
        </p:nvSpPr>
        <p:spPr>
          <a:xfrm rot="10800000">
            <a:off x="11439000" y="4001400"/>
            <a:ext cx="349200" cy="239760"/>
          </a:xfrm>
          <a:prstGeom prst="triangle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0000" rIns="90000" bIns="90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4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97" name="Textfeld 2"/>
          <p:cNvSpPr/>
          <p:nvPr/>
        </p:nvSpPr>
        <p:spPr>
          <a:xfrm>
            <a:off x="10448280" y="4216680"/>
            <a:ext cx="1423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Nächste Folie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8" name="Grafik 397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" name="Objekt 44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400" name="Objekt 4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1" name="CustomShape 3"/>
          <p:cNvSpPr/>
          <p:nvPr/>
        </p:nvSpPr>
        <p:spPr>
          <a:xfrm>
            <a:off x="838800" y="29520"/>
            <a:ext cx="9422280" cy="132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800" b="1" strike="noStrike" spc="-4">
                <a:solidFill>
                  <a:srgbClr val="000000"/>
                </a:solidFill>
                <a:latin typeface="Calibri"/>
                <a:ea typeface="DejaVu Sans"/>
              </a:rPr>
              <a:t>Open Source Veröffentlichung (2/3)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Textfeld 26"/>
          <p:cNvSpPr/>
          <p:nvPr/>
        </p:nvSpPr>
        <p:spPr>
          <a:xfrm>
            <a:off x="5692320" y="1166040"/>
            <a:ext cx="64584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800" b="1" strike="noStrike" spc="-1">
                <a:solidFill>
                  <a:srgbClr val="000000"/>
                </a:solidFill>
                <a:latin typeface="Calibri"/>
              </a:rPr>
              <a:t>Schritt 2: Geschäftsmodellentwicklung und Aufwandsabschätzung 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CustomShape 5"/>
          <p:cNvSpPr/>
          <p:nvPr/>
        </p:nvSpPr>
        <p:spPr>
          <a:xfrm>
            <a:off x="280440" y="1570680"/>
            <a:ext cx="11770920" cy="3484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720">
              <a:lnSpc>
                <a:spcPct val="100000"/>
              </a:lnSpc>
              <a:buNone/>
            </a:pPr>
            <a:endParaRPr lang="de-DE" sz="1400" b="0" strike="noStrike" spc="-4">
              <a:solidFill>
                <a:srgbClr val="000000"/>
              </a:solidFill>
              <a:latin typeface="Calibri"/>
              <a:ea typeface="DejaVu Sans"/>
            </a:endParaRPr>
          </a:p>
        </p:txBody>
      </p:sp>
      <p:grpSp>
        <p:nvGrpSpPr>
          <p:cNvPr id="404" name="Gruppieren 14"/>
          <p:cNvGrpSpPr/>
          <p:nvPr/>
        </p:nvGrpSpPr>
        <p:grpSpPr>
          <a:xfrm>
            <a:off x="296640" y="1568520"/>
            <a:ext cx="11583000" cy="691920"/>
            <a:chOff x="296640" y="1568520"/>
            <a:chExt cx="11583000" cy="691920"/>
          </a:xfrm>
        </p:grpSpPr>
        <p:sp>
          <p:nvSpPr>
            <p:cNvPr id="405" name="Gerade Verbindung mit Pfeil 19"/>
            <p:cNvSpPr/>
            <p:nvPr/>
          </p:nvSpPr>
          <p:spPr>
            <a:xfrm>
              <a:off x="2466360" y="1937880"/>
              <a:ext cx="719964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rgbClr val="3F6EC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90000" rIns="90000" bIns="90000" anchor="t">
              <a:noAutofit/>
            </a:bodyPr>
            <a:lstStyle/>
            <a:p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6" name="Textfeld 20"/>
            <p:cNvSpPr/>
            <p:nvPr/>
          </p:nvSpPr>
          <p:spPr>
            <a:xfrm>
              <a:off x="4781520" y="1568520"/>
              <a:ext cx="256896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de-DE" sz="1800" b="0" strike="noStrike" spc="-1">
                  <a:solidFill>
                    <a:schemeClr val="accent1"/>
                  </a:solidFill>
                  <a:latin typeface="Calibri"/>
                </a:rPr>
                <a:t>Produktstrategie</a:t>
              </a:r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7" name="Textfeld 21"/>
            <p:cNvSpPr/>
            <p:nvPr/>
          </p:nvSpPr>
          <p:spPr>
            <a:xfrm>
              <a:off x="296640" y="1622160"/>
              <a:ext cx="2159640" cy="63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r">
                <a:lnSpc>
                  <a:spcPct val="100000"/>
                </a:lnSpc>
                <a:buNone/>
              </a:pPr>
              <a:r>
                <a:rPr lang="de-DE" sz="1800" b="0" strike="noStrike" spc="-1">
                  <a:solidFill>
                    <a:srgbClr val="000000"/>
                  </a:solidFill>
                  <a:latin typeface="Calibri"/>
                </a:rPr>
                <a:t>Kundenspezifische Entwicklung</a:t>
              </a:r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8" name="Textfeld 23"/>
            <p:cNvSpPr/>
            <p:nvPr/>
          </p:nvSpPr>
          <p:spPr>
            <a:xfrm>
              <a:off x="9720000" y="1749240"/>
              <a:ext cx="21596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de-DE" sz="1800" b="0" strike="noStrike" spc="-1">
                  <a:solidFill>
                    <a:srgbClr val="000000"/>
                  </a:solidFill>
                  <a:latin typeface="Calibri"/>
                </a:rPr>
                <a:t>Standard</a:t>
              </a:r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9" name="Ellipse 24"/>
            <p:cNvSpPr/>
            <p:nvPr/>
          </p:nvSpPr>
          <p:spPr>
            <a:xfrm>
              <a:off x="9065520" y="1874880"/>
              <a:ext cx="144720" cy="144000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90000" rIns="90000" bIns="90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endParaRPr lang="de-DE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410" name="Textfeld 47"/>
          <p:cNvSpPr/>
          <p:nvPr/>
        </p:nvSpPr>
        <p:spPr>
          <a:xfrm>
            <a:off x="591480" y="3067200"/>
            <a:ext cx="7935480" cy="179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400" b="1" strike="noStrike" spc="-1">
                <a:solidFill>
                  <a:srgbClr val="000000"/>
                </a:solidFill>
                <a:latin typeface="Calibri"/>
              </a:rPr>
              <a:t>Aufwandsabschätzung, </a:t>
            </a: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z.B.…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Wieviel durch die Einrichtung zu tragender </a:t>
            </a:r>
            <a:r>
              <a:rPr lang="de-DE" sz="1400" b="1" strike="noStrike" spc="-4">
                <a:solidFill>
                  <a:srgbClr val="000000"/>
                </a:solidFill>
                <a:latin typeface="Calibri"/>
              </a:rPr>
              <a:t>Entwicklungsaufwand </a:t>
            </a: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wird noch anfallen, um die Software adäquat zu veröffentlichen?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Soll die Weiterentwicklung durch eine </a:t>
            </a:r>
            <a:r>
              <a:rPr lang="de-DE" sz="1400" b="1" strike="noStrike" spc="-4">
                <a:solidFill>
                  <a:srgbClr val="000000"/>
                </a:solidFill>
                <a:latin typeface="Calibri"/>
                <a:ea typeface="DejaVu Sans"/>
              </a:rPr>
              <a:t>Moderation der Open Source-Community </a:t>
            </a: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gesteuert werden? Muss die Community hierzu proaktiv aktiviert werden? Wie aufwendig sind Moderation und Aktivierung?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Wieviel </a:t>
            </a:r>
            <a:r>
              <a:rPr lang="de-DE" sz="1400" b="1" strike="noStrike" spc="-4">
                <a:solidFill>
                  <a:srgbClr val="000000"/>
                </a:solidFill>
                <a:latin typeface="Calibri"/>
                <a:ea typeface="DejaVu Sans"/>
              </a:rPr>
              <a:t>Aufwand für Marketing und Vertrieb </a:t>
            </a: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wird nötig sein, um z.B. die Anzahl der User zu erreichen?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Wie aufwendig wird die </a:t>
            </a:r>
            <a:r>
              <a:rPr lang="de-DE" sz="1400" b="1" strike="noStrike" spc="-4">
                <a:solidFill>
                  <a:srgbClr val="000000"/>
                </a:solidFill>
                <a:latin typeface="Calibri"/>
                <a:ea typeface="DejaVu Sans"/>
              </a:rPr>
              <a:t>Auswahl oder Ausgestaltung der Lizenz</a:t>
            </a: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?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11" name="Gruppieren 2"/>
          <p:cNvGrpSpPr/>
          <p:nvPr/>
        </p:nvGrpSpPr>
        <p:grpSpPr>
          <a:xfrm>
            <a:off x="304200" y="2233080"/>
            <a:ext cx="11583360" cy="544680"/>
            <a:chOff x="304200" y="2233080"/>
            <a:chExt cx="11583360" cy="544680"/>
          </a:xfrm>
        </p:grpSpPr>
        <p:sp>
          <p:nvSpPr>
            <p:cNvPr id="412" name="Gerade Verbindung mit Pfeil 14"/>
            <p:cNvSpPr/>
            <p:nvPr/>
          </p:nvSpPr>
          <p:spPr>
            <a:xfrm>
              <a:off x="2473920" y="2602440"/>
              <a:ext cx="719964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rgbClr val="3F6EC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90000" rIns="90000" bIns="90000" anchor="t">
              <a:noAutofit/>
            </a:bodyPr>
            <a:lstStyle/>
            <a:p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3" name="Textfeld 15"/>
            <p:cNvSpPr/>
            <p:nvPr/>
          </p:nvSpPr>
          <p:spPr>
            <a:xfrm>
              <a:off x="4789440" y="2233080"/>
              <a:ext cx="256896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de-DE" sz="1800" b="0" strike="noStrike" spc="-1">
                  <a:solidFill>
                    <a:schemeClr val="accent1"/>
                  </a:solidFill>
                  <a:latin typeface="Calibri"/>
                </a:rPr>
                <a:t>Vertriebsmodell</a:t>
              </a:r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4" name="Textfeld 16"/>
            <p:cNvSpPr/>
            <p:nvPr/>
          </p:nvSpPr>
          <p:spPr>
            <a:xfrm>
              <a:off x="304200" y="2413800"/>
              <a:ext cx="21596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r">
                <a:lnSpc>
                  <a:spcPct val="100000"/>
                </a:lnSpc>
                <a:buNone/>
              </a:pPr>
              <a:r>
                <a:rPr lang="de-DE" sz="1800" b="0" strike="noStrike" spc="-1">
                  <a:solidFill>
                    <a:srgbClr val="000000"/>
                  </a:solidFill>
                  <a:latin typeface="Calibri"/>
                </a:rPr>
                <a:t>Direkt</a:t>
              </a:r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5" name="Textfeld 17"/>
            <p:cNvSpPr/>
            <p:nvPr/>
          </p:nvSpPr>
          <p:spPr>
            <a:xfrm>
              <a:off x="9727920" y="2413800"/>
              <a:ext cx="21596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de-DE" sz="1800" b="0" strike="noStrike" spc="-1">
                  <a:solidFill>
                    <a:srgbClr val="000000"/>
                  </a:solidFill>
                  <a:latin typeface="Calibri"/>
                </a:rPr>
                <a:t>Netzwerk</a:t>
              </a:r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6" name="Ellipse 18"/>
            <p:cNvSpPr/>
            <p:nvPr/>
          </p:nvSpPr>
          <p:spPr>
            <a:xfrm>
              <a:off x="9073080" y="2539800"/>
              <a:ext cx="144720" cy="144000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90000" rIns="90000" bIns="90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endParaRPr lang="de-DE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417" name="Textfeld 20"/>
          <p:cNvSpPr/>
          <p:nvPr/>
        </p:nvSpPr>
        <p:spPr>
          <a:xfrm>
            <a:off x="9673920" y="2717640"/>
            <a:ext cx="2159640" cy="25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100" b="0" strike="noStrike" spc="-1">
                <a:solidFill>
                  <a:srgbClr val="000000"/>
                </a:solidFill>
                <a:latin typeface="Calibri"/>
              </a:rPr>
              <a:t>(öffentliches Repository)</a:t>
            </a:r>
            <a:endParaRPr lang="de-DE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8" name="Textfeld 47"/>
          <p:cNvSpPr/>
          <p:nvPr/>
        </p:nvSpPr>
        <p:spPr>
          <a:xfrm>
            <a:off x="8816040" y="3067200"/>
            <a:ext cx="2621880" cy="94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400" b="1" strike="noStrike" spc="-1">
                <a:solidFill>
                  <a:srgbClr val="000000"/>
                </a:solidFill>
                <a:latin typeface="Calibri"/>
              </a:rPr>
              <a:t>Ressourcenberücksichtigung,</a:t>
            </a: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…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Modell inhaltlich und wirtschaftlich umsetzbar?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CustomShape 14"/>
          <p:cNvSpPr/>
          <p:nvPr/>
        </p:nvSpPr>
        <p:spPr>
          <a:xfrm>
            <a:off x="10027080" y="3870720"/>
            <a:ext cx="390240" cy="3945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>
                <a:lumMod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1" strike="noStrike" spc="-1">
                <a:solidFill>
                  <a:srgbClr val="000000"/>
                </a:solidFill>
                <a:latin typeface="Calibri"/>
              </a:rPr>
              <a:t>?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Rechteck 25"/>
          <p:cNvSpPr/>
          <p:nvPr/>
        </p:nvSpPr>
        <p:spPr>
          <a:xfrm>
            <a:off x="9674280" y="4224240"/>
            <a:ext cx="1024200" cy="25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100" b="0" u="sng" strike="noStrike" spc="-4">
                <a:solidFill>
                  <a:srgbClr val="000000"/>
                </a:solidFill>
                <a:uFillTx/>
                <a:latin typeface="Calibri"/>
                <a:ea typeface="DejaVu Sans"/>
              </a:rPr>
              <a:t>Kosten/Nutzen</a:t>
            </a:r>
            <a:endParaRPr lang="de-DE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Gleichschenkliges Dreieck 25"/>
          <p:cNvSpPr/>
          <p:nvPr/>
        </p:nvSpPr>
        <p:spPr>
          <a:xfrm rot="10800000">
            <a:off x="11439000" y="4993200"/>
            <a:ext cx="349200" cy="239760"/>
          </a:xfrm>
          <a:prstGeom prst="triangle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0000" rIns="90000" bIns="90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4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22" name="Textfeld 2"/>
          <p:cNvSpPr/>
          <p:nvPr/>
        </p:nvSpPr>
        <p:spPr>
          <a:xfrm>
            <a:off x="10448280" y="5217480"/>
            <a:ext cx="1423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Nächste Folie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3" name="Grafik 422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4" name="Objekt 44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425" name="Objekt 4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6" name="CustomShape 3"/>
          <p:cNvSpPr/>
          <p:nvPr/>
        </p:nvSpPr>
        <p:spPr>
          <a:xfrm>
            <a:off x="838800" y="29520"/>
            <a:ext cx="9422280" cy="132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800" b="1" strike="noStrike" spc="-4">
                <a:solidFill>
                  <a:srgbClr val="000000"/>
                </a:solidFill>
                <a:latin typeface="Calibri"/>
                <a:ea typeface="DejaVu Sans"/>
              </a:rPr>
              <a:t>Open Source Veröffentlichung(3/3)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CustomShape 5"/>
          <p:cNvSpPr/>
          <p:nvPr/>
        </p:nvSpPr>
        <p:spPr>
          <a:xfrm>
            <a:off x="280440" y="1303200"/>
            <a:ext cx="11770920" cy="2578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720">
              <a:lnSpc>
                <a:spcPct val="100000"/>
              </a:lnSpc>
              <a:buNone/>
            </a:pPr>
            <a:endParaRPr lang="de-DE" sz="1400" b="0" strike="noStrike" spc="-4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28" name="Rectangle 1"/>
          <p:cNvSpPr/>
          <p:nvPr/>
        </p:nvSpPr>
        <p:spPr>
          <a:xfrm>
            <a:off x="4400640" y="1363680"/>
            <a:ext cx="33904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chemeClr val="accent1"/>
                </a:solidFill>
                <a:latin typeface="Calibri"/>
              </a:rPr>
              <a:t>Ausgestaltung des Lizenzvertrages 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9" name="TextBox 2"/>
          <p:cNvSpPr/>
          <p:nvPr/>
        </p:nvSpPr>
        <p:spPr>
          <a:xfrm>
            <a:off x="442080" y="1758960"/>
            <a:ext cx="11307600" cy="222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20">
              <a:lnSpc>
                <a:spcPct val="100000"/>
              </a:lnSpc>
              <a:buNone/>
            </a:pPr>
            <a:r>
              <a:rPr lang="de-DE" sz="1400" b="1" strike="noStrike" spc="-4">
                <a:solidFill>
                  <a:srgbClr val="000000"/>
                </a:solidFill>
                <a:latin typeface="Calibri"/>
                <a:ea typeface="DejaVu Sans"/>
              </a:rPr>
              <a:t>Source-Code Veröffentlichung in einem öffentlich einsehbaren Repository (Modell Netzwerkvertrieb):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656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bevorzugt Lizenzierung basierend auf </a:t>
            </a:r>
            <a:r>
              <a:rPr lang="de-DE" sz="1400" b="1" strike="noStrike" spc="-4">
                <a:solidFill>
                  <a:srgbClr val="000000"/>
                </a:solidFill>
                <a:latin typeface="Calibri"/>
                <a:ea typeface="DejaVu Sans"/>
              </a:rPr>
              <a:t>standardisierten FOSS Lizenzen</a:t>
            </a: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 durchführen - hohe Akzeptanz in der SWD Community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656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keine eigenen Änderungen am Lizenztext vornehmen, dann entspräche es nicht mehr der Originallizenz!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656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bei Wahl der Lizenz berücksichtigen: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743760" lvl="1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Soll die SW zusätzlich kommerziell lizenziert werden? - Wahl einer Copyleft Lizenz, siehe Dual Lizenzierung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743760" lvl="1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Sollen Teile davon oder Add-ons zukünftig kommerziell lizenziert werden, der Kern aber frei bleiben? - Wahl einer permissiven Lizenz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743760" lvl="1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Sollen kommerzielle Dienstleistungen darauf aufgebaut werden? - Wahl einer permissiven Lizenz, um maximale Verbreitungsfreiheit zu erreichen (Erhöhung der potenziellen Kundenanzahl für Nutzung der Dienstleistung)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743760" lvl="1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Soll die SW zukünftig mit bestimmten Partner:innen weiterentwickelt werden? - Berücksichtigung der Bedürfnisse der Partner:innen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720">
              <a:lnSpc>
                <a:spcPct val="100000"/>
              </a:lnSpc>
              <a:buNone/>
            </a:pP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0" name="Grafik 429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CustomShape 3"/>
          <p:cNvSpPr/>
          <p:nvPr/>
        </p:nvSpPr>
        <p:spPr>
          <a:xfrm>
            <a:off x="2426400" y="2810880"/>
            <a:ext cx="7433280" cy="132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3600" b="1" strike="noStrike" spc="-4">
                <a:solidFill>
                  <a:srgbClr val="000000"/>
                </a:solidFill>
                <a:latin typeface="Calibri"/>
                <a:ea typeface="DejaVu Sans"/>
              </a:rPr>
              <a:t>Dual Lizenzierung</a:t>
            </a:r>
            <a:endParaRPr lang="de-DE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2" name="Objekt 1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433" name="Objek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4" name="Grafik 625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435" name="CustomShape 3"/>
          <p:cNvSpPr/>
          <p:nvPr/>
        </p:nvSpPr>
        <p:spPr>
          <a:xfrm>
            <a:off x="838800" y="29520"/>
            <a:ext cx="7458840" cy="132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800" b="1" strike="noStrike" spc="-4">
                <a:solidFill>
                  <a:srgbClr val="000000"/>
                </a:solidFill>
                <a:latin typeface="Calibri"/>
                <a:ea typeface="DejaVu Sans"/>
              </a:rPr>
              <a:t>Dual Lizenzierung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CustomShape 5"/>
          <p:cNvSpPr/>
          <p:nvPr/>
        </p:nvSpPr>
        <p:spPr>
          <a:xfrm>
            <a:off x="280440" y="1303200"/>
            <a:ext cx="11770920" cy="2882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720">
              <a:lnSpc>
                <a:spcPct val="100000"/>
              </a:lnSpc>
              <a:buNone/>
            </a:pPr>
            <a:endParaRPr lang="de-DE" sz="1400" b="0" strike="noStrike" spc="-4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37" name="Rectangle 12"/>
          <p:cNvSpPr/>
          <p:nvPr/>
        </p:nvSpPr>
        <p:spPr>
          <a:xfrm>
            <a:off x="4045320" y="1363680"/>
            <a:ext cx="41007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chemeClr val="accent1"/>
                </a:solidFill>
                <a:latin typeface="Calibri"/>
              </a:rPr>
              <a:t>Sonderform der Open Source Lizenzierung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TextBox 13"/>
          <p:cNvSpPr/>
          <p:nvPr/>
        </p:nvSpPr>
        <p:spPr>
          <a:xfrm>
            <a:off x="442080" y="1724400"/>
            <a:ext cx="11469240" cy="243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656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DE" sz="1400" b="1" strike="noStrike" spc="-4">
                <a:solidFill>
                  <a:srgbClr val="000000"/>
                </a:solidFill>
                <a:latin typeface="Calibri"/>
                <a:ea typeface="DejaVu Sans"/>
              </a:rPr>
              <a:t>geeignet für Software, die in Software Dritter (=Lizenznehmer) eingebunden werden soll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720">
              <a:lnSpc>
                <a:spcPct val="100000"/>
              </a:lnSpc>
              <a:buNone/>
            </a:pP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720">
              <a:lnSpc>
                <a:spcPct val="100000"/>
              </a:lnSpc>
              <a:buNone/>
            </a:pPr>
            <a:r>
              <a:rPr lang="de-DE" sz="1400" b="1" strike="noStrike" spc="-4">
                <a:solidFill>
                  <a:srgbClr val="000000"/>
                </a:solidFill>
                <a:latin typeface="Calibri"/>
                <a:ea typeface="DejaVu Sans"/>
              </a:rPr>
              <a:t>Parallel Lizenzierung unter mindestens 2 Lizenzen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656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1. Lizenz: FOSS Lizenz - Open Source Strong Copyleft (z.B. EUPL v1.2 oder AGPL)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656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2. Lizenz: Bereitstellung desselben Source Codes unter einer kommerziellen Lizenz, die keine Copyleftklauseln beinhalten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720">
              <a:lnSpc>
                <a:spcPct val="100000"/>
              </a:lnSpc>
              <a:buNone/>
            </a:pPr>
            <a:r>
              <a:rPr lang="de-DE" sz="1400" b="1" strike="noStrike" spc="-4">
                <a:solidFill>
                  <a:srgbClr val="000000"/>
                </a:solidFill>
                <a:latin typeface="Calibri"/>
                <a:ea typeface="DejaVu Sans"/>
              </a:rPr>
              <a:t>Ziel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656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Transparenz gegenüber den Nutzer:innen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656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Einfache Möglichkeit für Nutzer:innen die Funktionalität vorab zu testen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656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durch strenges Copyleft werden Nutzer:innen abgeschreckt den Code kostenlos weiterzuverwenden, stattdessen können sie durch den Erwerb einer kommerziellen Lizenz den gleichen Code ohne Copyleft Effekt erhalten (= keine „Infizierung“ des eigenen Source Codes)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CustomShape 5"/>
          <p:cNvSpPr/>
          <p:nvPr/>
        </p:nvSpPr>
        <p:spPr>
          <a:xfrm>
            <a:off x="280440" y="4313160"/>
            <a:ext cx="11770920" cy="216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720">
              <a:lnSpc>
                <a:spcPct val="100000"/>
              </a:lnSpc>
              <a:buNone/>
            </a:pPr>
            <a:endParaRPr lang="de-DE" sz="1400" b="0" strike="noStrike" spc="-4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40" name="Rectangle 15"/>
          <p:cNvSpPr/>
          <p:nvPr/>
        </p:nvSpPr>
        <p:spPr>
          <a:xfrm>
            <a:off x="5481720" y="4332600"/>
            <a:ext cx="12279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chemeClr val="accent1"/>
                </a:solidFill>
                <a:latin typeface="Calibri"/>
              </a:rPr>
              <a:t>Umsetzung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TextBox 16"/>
          <p:cNvSpPr/>
          <p:nvPr/>
        </p:nvSpPr>
        <p:spPr>
          <a:xfrm>
            <a:off x="442080" y="4663080"/>
            <a:ext cx="11469240" cy="18144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656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 dirty="0">
                <a:solidFill>
                  <a:srgbClr val="000000"/>
                </a:solidFill>
                <a:latin typeface="Calibri"/>
                <a:ea typeface="DejaVu Sans"/>
              </a:rPr>
              <a:t>Bereitstellung des Codes Open Source in einem Repository unter der </a:t>
            </a:r>
            <a:r>
              <a:rPr lang="de-DE" sz="1400" b="0" strike="noStrike" spc="-4" dirty="0" err="1">
                <a:solidFill>
                  <a:srgbClr val="000000"/>
                </a:solidFill>
                <a:latin typeface="Calibri"/>
                <a:ea typeface="DejaVu Sans"/>
              </a:rPr>
              <a:t>Copyleft</a:t>
            </a:r>
            <a:r>
              <a:rPr lang="de-DE" sz="1400" b="0" strike="noStrike" spc="-4" dirty="0">
                <a:solidFill>
                  <a:srgbClr val="000000"/>
                </a:solidFill>
                <a:latin typeface="Calibri"/>
                <a:ea typeface="DejaVu Sans"/>
              </a:rPr>
              <a:t> FOSS Lizenz - siehe </a:t>
            </a:r>
            <a:r>
              <a:rPr lang="de-DE" sz="1400" b="1" strike="noStrike" spc="-4" dirty="0">
                <a:solidFill>
                  <a:srgbClr val="000000"/>
                </a:solidFill>
                <a:latin typeface="Calibri"/>
                <a:ea typeface="DejaVu Sans"/>
              </a:rPr>
              <a:t>Option Open Source</a:t>
            </a:r>
            <a:endParaRPr lang="de-DE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8656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 dirty="0">
                <a:solidFill>
                  <a:srgbClr val="000000"/>
                </a:solidFill>
                <a:latin typeface="Calibri"/>
                <a:ea typeface="DejaVu Sans"/>
              </a:rPr>
              <a:t>Verweis auf Möglichkeit des Erwerbs einer kommerziellen Lizenz (EULA) - Erstellung der Lizenz siehe </a:t>
            </a:r>
            <a:r>
              <a:rPr lang="de-DE" sz="1400" b="1" strike="noStrike" spc="-4" dirty="0">
                <a:solidFill>
                  <a:srgbClr val="000000"/>
                </a:solidFill>
                <a:latin typeface="Calibri"/>
                <a:ea typeface="DejaVu Sans"/>
              </a:rPr>
              <a:t>Option kommerzielle Lizenzierung</a:t>
            </a:r>
            <a:endParaRPr lang="de-DE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8656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 dirty="0">
                <a:solidFill>
                  <a:srgbClr val="000000"/>
                </a:solidFill>
                <a:latin typeface="Calibri"/>
                <a:ea typeface="DejaVu Sans"/>
              </a:rPr>
              <a:t>in der Dokumentation im Repository einfache Ansprechmöglichkeit kommunizieren (z.B. Mailadresse)</a:t>
            </a:r>
            <a:endParaRPr lang="de-DE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8656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 dirty="0">
                <a:solidFill>
                  <a:srgbClr val="000000"/>
                </a:solidFill>
                <a:latin typeface="Calibri"/>
                <a:ea typeface="DejaVu Sans"/>
              </a:rPr>
              <a:t>Auf Anfragen vorbereitet sein - Preisvorstellung für Nutzungsdauer sollte bereits erfolgt sein, kann aber ggf. individuell verhandelt werden</a:t>
            </a:r>
            <a:endParaRPr lang="de-DE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8656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 dirty="0">
                <a:solidFill>
                  <a:srgbClr val="000000"/>
                </a:solidFill>
                <a:latin typeface="Calibri"/>
                <a:ea typeface="DejaVu Sans"/>
              </a:rPr>
              <a:t>Wichtig: </a:t>
            </a:r>
            <a:r>
              <a:rPr lang="de-DE" sz="1400" b="1" strike="noStrike" spc="-4" dirty="0">
                <a:solidFill>
                  <a:srgbClr val="000000"/>
                </a:solidFill>
                <a:latin typeface="Calibri"/>
                <a:ea typeface="DejaVu Sans"/>
              </a:rPr>
              <a:t>Schutz der Verwertungsrechte</a:t>
            </a:r>
            <a:r>
              <a:rPr lang="de-DE" sz="1400" b="0" strike="noStrike" spc="-4" dirty="0">
                <a:solidFill>
                  <a:srgbClr val="000000"/>
                </a:solidFill>
                <a:latin typeface="Calibri"/>
                <a:ea typeface="DejaVu Sans"/>
              </a:rPr>
              <a:t>!</a:t>
            </a:r>
            <a:endParaRPr lang="de-DE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743760" lvl="1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 dirty="0">
                <a:solidFill>
                  <a:srgbClr val="000000"/>
                </a:solidFill>
                <a:latin typeface="Calibri"/>
                <a:ea typeface="DejaVu Sans"/>
              </a:rPr>
              <a:t>Sollten Beiträge zur Weiterentwicklung aus der Community akzeptiert werden, so ist es unabdingbar vorher die </a:t>
            </a:r>
            <a:r>
              <a:rPr lang="de-DE" sz="1400" b="0" strike="noStrike" spc="-4" dirty="0" err="1">
                <a:solidFill>
                  <a:srgbClr val="000000"/>
                </a:solidFill>
                <a:latin typeface="Calibri"/>
                <a:ea typeface="DejaVu Sans"/>
              </a:rPr>
              <a:t>Entwickler:in</a:t>
            </a:r>
            <a:r>
              <a:rPr lang="de-DE" sz="1400" b="0" strike="noStrike" spc="-4" dirty="0">
                <a:solidFill>
                  <a:srgbClr val="000000"/>
                </a:solidFill>
                <a:latin typeface="Calibri"/>
                <a:ea typeface="DejaVu Sans"/>
              </a:rPr>
              <a:t> ein </a:t>
            </a:r>
            <a:r>
              <a:rPr lang="de-DE" sz="1400" b="0" strike="noStrike" spc="-4" dirty="0" err="1">
                <a:solidFill>
                  <a:srgbClr val="000000"/>
                </a:solidFill>
                <a:latin typeface="Calibri"/>
                <a:ea typeface="DejaVu Sans"/>
              </a:rPr>
              <a:t>Contributor</a:t>
            </a:r>
            <a:r>
              <a:rPr lang="de-DE" sz="1400" b="0" strike="noStrike" spc="-4" dirty="0">
                <a:solidFill>
                  <a:srgbClr val="000000"/>
                </a:solidFill>
                <a:latin typeface="Calibri"/>
                <a:ea typeface="DejaVu Sans"/>
              </a:rPr>
              <a:t> Licence Agreement (CLA) unterschreiben zu lassen: Zustimmung, dass Verwertungsrechte vollumfassend an die Einrichtung abgetreten werden</a:t>
            </a:r>
            <a:endParaRPr lang="de-DE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743760" lvl="1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 dirty="0">
                <a:solidFill>
                  <a:srgbClr val="000000"/>
                </a:solidFill>
                <a:latin typeface="Calibri"/>
                <a:ea typeface="DejaVu Sans"/>
              </a:rPr>
              <a:t>im Gegenzug garantiert die Einrichtung, dass die Beiträge immer Open Source zur Verfügung stehen werden</a:t>
            </a:r>
            <a:endParaRPr lang="de-DE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2" name="Grafik 441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CustomShape 3"/>
          <p:cNvSpPr/>
          <p:nvPr/>
        </p:nvSpPr>
        <p:spPr>
          <a:xfrm>
            <a:off x="2426400" y="2810880"/>
            <a:ext cx="7433280" cy="132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3600" b="1" spc="-4" dirty="0">
                <a:solidFill>
                  <a:srgbClr val="000000"/>
                </a:solidFill>
                <a:latin typeface="Calibri"/>
                <a:ea typeface="DejaVu Sans"/>
              </a:rPr>
              <a:t>S</a:t>
            </a:r>
            <a:r>
              <a:rPr lang="de-DE" sz="3600" b="1" strike="noStrike" spc="-4" dirty="0">
                <a:solidFill>
                  <a:srgbClr val="000000"/>
                </a:solidFill>
                <a:latin typeface="Calibri"/>
                <a:ea typeface="DejaVu Sans"/>
              </a:rPr>
              <a:t>aaS</a:t>
            </a:r>
            <a:endParaRPr lang="de-DE" sz="3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3600" b="1" strike="noStrike" spc="-4" dirty="0">
                <a:solidFill>
                  <a:srgbClr val="000000"/>
                </a:solidFill>
                <a:latin typeface="Calibri"/>
                <a:ea typeface="DejaVu Sans"/>
              </a:rPr>
              <a:t>Software-</a:t>
            </a:r>
            <a:r>
              <a:rPr lang="de-DE" sz="3600" b="1" strike="noStrike" spc="-4" dirty="0" err="1">
                <a:solidFill>
                  <a:srgbClr val="000000"/>
                </a:solidFill>
                <a:latin typeface="Calibri"/>
                <a:ea typeface="DejaVu Sans"/>
              </a:rPr>
              <a:t>as</a:t>
            </a:r>
            <a:r>
              <a:rPr lang="de-DE" sz="3600" b="1" spc="-4" dirty="0">
                <a:solidFill>
                  <a:srgbClr val="000000"/>
                </a:solidFill>
                <a:latin typeface="Calibri"/>
                <a:ea typeface="DejaVu Sans"/>
              </a:rPr>
              <a:t>-</a:t>
            </a:r>
            <a:r>
              <a:rPr lang="de-DE" sz="3600" b="1" strike="noStrike" spc="-4" dirty="0">
                <a:solidFill>
                  <a:srgbClr val="000000"/>
                </a:solidFill>
                <a:latin typeface="Calibri"/>
                <a:ea typeface="DejaVu Sans"/>
              </a:rPr>
              <a:t>a-Service</a:t>
            </a:r>
            <a:endParaRPr lang="de-DE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4" name="Objekt 1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r:id="rId4" imgW="0" imgH="0" progId="TCLayout.ActiveDocument.1">
                  <p:embed/>
                </p:oleObj>
              </mc:Choice>
              <mc:Fallback>
                <p:oleObj r:id="rId4" imgW="0" imgH="0" progId="TCLayout.ActiveDocument.1">
                  <p:embed/>
                  <p:pic>
                    <p:nvPicPr>
                      <p:cNvPr id="445" name="Objekt 1"/>
                      <p:cNvPicPr/>
                      <p:nvPr/>
                    </p:nvPicPr>
                    <p:blipFill>
                      <a:blip r:embed="rId5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" name="CustomShape 5"/>
          <p:cNvSpPr/>
          <p:nvPr/>
        </p:nvSpPr>
        <p:spPr>
          <a:xfrm>
            <a:off x="288000" y="3461040"/>
            <a:ext cx="11770920" cy="2881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720">
              <a:lnSpc>
                <a:spcPct val="100000"/>
              </a:lnSpc>
              <a:buNone/>
            </a:pPr>
            <a:r>
              <a:rPr lang="de-DE" sz="1400" b="1" strike="noStrike" spc="-4">
                <a:solidFill>
                  <a:srgbClr val="000000"/>
                </a:solidFill>
                <a:latin typeface="Calibri"/>
              </a:rPr>
              <a:t>Aufwandsabschätzung „Produktstrategie“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Wieviel durch die Einrichtung zu tragender Entwicklungsaufwand wird noch anfallen, um den Service adäquat anbieten zu können?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Welcher Implementierungsaufwand seitens der Einrichtung entsteht pro Servicevertrag?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7" name="Grafik 625"/>
          <p:cNvPicPr/>
          <p:nvPr/>
        </p:nvPicPr>
        <p:blipFill>
          <a:blip r:embed="rId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448" name="CustomShape 3"/>
          <p:cNvSpPr/>
          <p:nvPr/>
        </p:nvSpPr>
        <p:spPr>
          <a:xfrm>
            <a:off x="838800" y="29520"/>
            <a:ext cx="7433280" cy="132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800" b="1" spc="-4" dirty="0">
                <a:solidFill>
                  <a:srgbClr val="000000"/>
                </a:solidFill>
                <a:latin typeface="Calibri"/>
                <a:ea typeface="DejaVu Sans"/>
              </a:rPr>
              <a:t>S</a:t>
            </a:r>
            <a:r>
              <a:rPr lang="de-DE" sz="2800" b="1" strike="noStrike" spc="-4" dirty="0">
                <a:solidFill>
                  <a:srgbClr val="000000"/>
                </a:solidFill>
                <a:latin typeface="Calibri"/>
                <a:ea typeface="DejaVu Sans"/>
              </a:rPr>
              <a:t>aaS (1/4)</a:t>
            </a:r>
            <a:endParaRPr lang="de-DE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9" name="Textfeld 40"/>
          <p:cNvSpPr/>
          <p:nvPr/>
        </p:nvSpPr>
        <p:spPr>
          <a:xfrm>
            <a:off x="288000" y="4316400"/>
            <a:ext cx="5759640" cy="115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400" b="1" strike="noStrike" spc="-1">
                <a:solidFill>
                  <a:srgbClr val="000000"/>
                </a:solidFill>
                <a:latin typeface="Calibri"/>
              </a:rPr>
              <a:t>Kundenspezifische Entwicklung </a:t>
            </a: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wenn…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Jede Kund:in individuelle Bedürfnisse hat, die nicht durch eine standardisierte Lösung bedient werden können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Die Anzahl der Kund:innen so klein ist (ggf. nur eine:r), dass individuelle Entwicklungen weniger aufwendig sind, als eine standardisierte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Textfeld 41"/>
          <p:cNvSpPr/>
          <p:nvPr/>
        </p:nvSpPr>
        <p:spPr>
          <a:xfrm>
            <a:off x="6299280" y="4316400"/>
            <a:ext cx="5759640" cy="115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400" b="1" strike="noStrike" spc="-1">
                <a:solidFill>
                  <a:srgbClr val="000000"/>
                </a:solidFill>
                <a:latin typeface="Calibri"/>
              </a:rPr>
              <a:t>Standard </a:t>
            </a: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wenn…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Es eine Vielzahl an potentiellen Kund:innen mit identischen oder ähnlichen Bedürfnissen gibt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Die Bedürfnisse der Kund:innen durch standardisierte Lösungen, ggf. mit einstellbaren Variablen, bedient werden können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51" name="Gruppieren 13"/>
          <p:cNvGrpSpPr/>
          <p:nvPr/>
        </p:nvGrpSpPr>
        <p:grpSpPr>
          <a:xfrm>
            <a:off x="600840" y="3503880"/>
            <a:ext cx="11583000" cy="691920"/>
            <a:chOff x="600840" y="3503880"/>
            <a:chExt cx="11583000" cy="691920"/>
          </a:xfrm>
        </p:grpSpPr>
        <p:grpSp>
          <p:nvGrpSpPr>
            <p:cNvPr id="452" name="Gruppieren 14"/>
            <p:cNvGrpSpPr/>
            <p:nvPr/>
          </p:nvGrpSpPr>
          <p:grpSpPr>
            <a:xfrm>
              <a:off x="600840" y="3503880"/>
              <a:ext cx="11583000" cy="691920"/>
              <a:chOff x="600840" y="3503880"/>
              <a:chExt cx="11583000" cy="691920"/>
            </a:xfrm>
          </p:grpSpPr>
          <p:sp>
            <p:nvSpPr>
              <p:cNvPr id="453" name="Gerade Verbindung mit Pfeil 19"/>
              <p:cNvSpPr/>
              <p:nvPr/>
            </p:nvSpPr>
            <p:spPr>
              <a:xfrm>
                <a:off x="2770560" y="3873240"/>
                <a:ext cx="719964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>
                <a:solidFill>
                  <a:srgbClr val="3F6EC2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90000" rIns="90000" bIns="90000" anchor="t">
                <a:noAutofit/>
              </a:bodyPr>
              <a:lstStyle/>
              <a:p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54" name="Textfeld 20"/>
              <p:cNvSpPr/>
              <p:nvPr/>
            </p:nvSpPr>
            <p:spPr>
              <a:xfrm>
                <a:off x="5085720" y="3503880"/>
                <a:ext cx="2568960" cy="36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de-DE" sz="1800" b="0" strike="noStrike" spc="-1">
                    <a:solidFill>
                      <a:schemeClr val="accent1"/>
                    </a:solidFill>
                    <a:latin typeface="Calibri"/>
                  </a:rPr>
                  <a:t>Produktstrategie</a:t>
                </a:r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55" name="Textfeld 21"/>
              <p:cNvSpPr/>
              <p:nvPr/>
            </p:nvSpPr>
            <p:spPr>
              <a:xfrm>
                <a:off x="600840" y="3557520"/>
                <a:ext cx="2159640" cy="638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r">
                  <a:lnSpc>
                    <a:spcPct val="100000"/>
                  </a:lnSpc>
                  <a:buNone/>
                </a:pPr>
                <a:r>
                  <a:rPr lang="de-DE" sz="1800" b="0" strike="noStrike" spc="-1">
                    <a:solidFill>
                      <a:srgbClr val="000000"/>
                    </a:solidFill>
                    <a:latin typeface="Calibri"/>
                  </a:rPr>
                  <a:t>Kundenspezifische Entwicklung</a:t>
                </a:r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56" name="Textfeld 23"/>
              <p:cNvSpPr/>
              <p:nvPr/>
            </p:nvSpPr>
            <p:spPr>
              <a:xfrm>
                <a:off x="10024200" y="3684600"/>
                <a:ext cx="2159640" cy="36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:r>
                  <a:rPr lang="de-DE" sz="1800" b="0" strike="noStrike" spc="-1">
                    <a:solidFill>
                      <a:srgbClr val="000000"/>
                    </a:solidFill>
                    <a:latin typeface="Calibri"/>
                  </a:rPr>
                  <a:t>Standard</a:t>
                </a:r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57" name="Ellipse 24"/>
              <p:cNvSpPr/>
              <p:nvPr/>
            </p:nvSpPr>
            <p:spPr>
              <a:xfrm>
                <a:off x="5410080" y="3810600"/>
                <a:ext cx="144720" cy="144000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90000" rIns="90000" bIns="90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endParaRPr lang="de-DE" sz="1800" b="0" strike="noStrike" spc="-1">
                  <a:solidFill>
                    <a:schemeClr val="lt1"/>
                  </a:solidFill>
                  <a:latin typeface="Calibri"/>
                </a:endParaRPr>
              </a:p>
            </p:txBody>
          </p:sp>
        </p:grpSp>
        <p:grpSp>
          <p:nvGrpSpPr>
            <p:cNvPr id="458" name="Gruppieren 15"/>
            <p:cNvGrpSpPr/>
            <p:nvPr/>
          </p:nvGrpSpPr>
          <p:grpSpPr>
            <a:xfrm>
              <a:off x="3767760" y="4012200"/>
              <a:ext cx="5248800" cy="360"/>
              <a:chOff x="3767760" y="4012200"/>
              <a:chExt cx="5248800" cy="360"/>
            </a:xfrm>
          </p:grpSpPr>
          <p:sp>
            <p:nvSpPr>
              <p:cNvPr id="459" name="Gerade Verbindung mit Pfeil 17"/>
              <p:cNvSpPr/>
              <p:nvPr/>
            </p:nvSpPr>
            <p:spPr>
              <a:xfrm>
                <a:off x="5666760" y="4012200"/>
                <a:ext cx="334980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>
                <a:solidFill>
                  <a:srgbClr val="000000">
                    <a:lumMod val="85000"/>
                    <a:lumOff val="15000"/>
                  </a:srgbClr>
                </a:solidFill>
                <a:prstDash val="dash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90000" rIns="90000" bIns="90000" anchor="t">
                <a:noAutofit/>
              </a:bodyPr>
              <a:lstStyle/>
              <a:p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60" name="Gerade Verbindung mit Pfeil 18"/>
              <p:cNvSpPr/>
              <p:nvPr/>
            </p:nvSpPr>
            <p:spPr>
              <a:xfrm flipH="1">
                <a:off x="3767400" y="4012200"/>
                <a:ext cx="16419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>
                <a:solidFill>
                  <a:srgbClr val="000000">
                    <a:lumMod val="85000"/>
                    <a:lumOff val="15000"/>
                  </a:srgbClr>
                </a:solidFill>
                <a:prstDash val="dash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90000" rIns="90000" bIns="90000" anchor="t">
                <a:noAutofit/>
              </a:bodyPr>
              <a:lstStyle/>
              <a:p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461" name="Textfeld 25"/>
          <p:cNvSpPr/>
          <p:nvPr/>
        </p:nvSpPr>
        <p:spPr>
          <a:xfrm>
            <a:off x="7530120" y="1183680"/>
            <a:ext cx="46296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800" b="1" strike="noStrike" spc="-1">
                <a:solidFill>
                  <a:srgbClr val="000000"/>
                </a:solidFill>
                <a:latin typeface="Calibri"/>
              </a:rPr>
              <a:t>Schritt 1: Zielsetzung und Rahmenbedingungen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2" name="Textfeld 26"/>
          <p:cNvSpPr/>
          <p:nvPr/>
        </p:nvSpPr>
        <p:spPr>
          <a:xfrm>
            <a:off x="5699880" y="2755440"/>
            <a:ext cx="64584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800" b="1" strike="noStrike" spc="-1">
                <a:solidFill>
                  <a:srgbClr val="000000"/>
                </a:solidFill>
                <a:latin typeface="Calibri"/>
              </a:rPr>
              <a:t>Schritt 2: Geschäftsmodellentwicklung und Aufwandsabschätzung 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3" name="CustomShape 8"/>
          <p:cNvSpPr/>
          <p:nvPr/>
        </p:nvSpPr>
        <p:spPr>
          <a:xfrm>
            <a:off x="288000" y="1564920"/>
            <a:ext cx="11770920" cy="10234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45000" rIns="0" bIns="45000" anchor="t">
            <a:noAutofit/>
          </a:bodyPr>
          <a:lstStyle/>
          <a:p>
            <a:pPr marL="720">
              <a:lnSpc>
                <a:spcPct val="100000"/>
              </a:lnSpc>
              <a:buNone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Welche kommerziellen Erwartungen habe ich an den Service (strategischer Nutzen, kostendeckend, Invest wieder rein holen, jährliche Marge &gt;&lt; 10%)?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720">
              <a:lnSpc>
                <a:spcPct val="100000"/>
              </a:lnSpc>
              <a:buNone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Was ist der erwartete Umsatz / Jahr (Preisbenchmarking, siehe Deal-Datenbank)? Welcher Deckungsbeitrag soll erreicht werden?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720">
              <a:lnSpc>
                <a:spcPct val="100000"/>
              </a:lnSpc>
              <a:buNone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Welche Zielgruppen sollen adressiert werden? Gibt es Einschränkungen zur Zielgruppe?  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720">
              <a:lnSpc>
                <a:spcPct val="100000"/>
              </a:lnSpc>
              <a:buNone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Welche Branchenspezifika gibt es seitens des Geschäftsmodells? Kann auf Erfahrungswerte zurückgegriffen werden?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Gleichschenkliges Dreieck 28"/>
          <p:cNvSpPr/>
          <p:nvPr/>
        </p:nvSpPr>
        <p:spPr>
          <a:xfrm rot="10800000">
            <a:off x="11413800" y="2491920"/>
            <a:ext cx="349200" cy="239760"/>
          </a:xfrm>
          <a:prstGeom prst="triangle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0000" rIns="90000" bIns="90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4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65" name="Gleichschenkliges Dreieck 29"/>
          <p:cNvSpPr/>
          <p:nvPr/>
        </p:nvSpPr>
        <p:spPr>
          <a:xfrm rot="10800000">
            <a:off x="11104920" y="6233760"/>
            <a:ext cx="349200" cy="239760"/>
          </a:xfrm>
          <a:prstGeom prst="triangle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0000" rIns="90000" bIns="90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4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66" name="Textfeld 30"/>
          <p:cNvSpPr/>
          <p:nvPr/>
        </p:nvSpPr>
        <p:spPr>
          <a:xfrm>
            <a:off x="10567080" y="6473520"/>
            <a:ext cx="1423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Nächste Folie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7" name="Rechteck 31"/>
          <p:cNvSpPr/>
          <p:nvPr/>
        </p:nvSpPr>
        <p:spPr>
          <a:xfrm>
            <a:off x="288000" y="3161880"/>
            <a:ext cx="11770920" cy="306323"/>
          </a:xfrm>
          <a:prstGeom prst="rect">
            <a:avLst/>
          </a:prstGeom>
          <a:solidFill>
            <a:srgbClr val="DAE3F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20">
              <a:lnSpc>
                <a:spcPct val="100000"/>
              </a:lnSpc>
              <a:buNone/>
            </a:pPr>
            <a:r>
              <a:rPr lang="de-DE" sz="1400" b="1" strike="noStrike" spc="-4" dirty="0">
                <a:solidFill>
                  <a:srgbClr val="000000"/>
                </a:solidFill>
                <a:latin typeface="Calibri"/>
              </a:rPr>
              <a:t>Welche Art von </a:t>
            </a:r>
            <a:r>
              <a:rPr lang="de-DE" sz="1400" b="1" spc="-4" dirty="0">
                <a:solidFill>
                  <a:srgbClr val="000000"/>
                </a:solidFill>
                <a:latin typeface="Calibri"/>
              </a:rPr>
              <a:t>S</a:t>
            </a:r>
            <a:r>
              <a:rPr lang="de-DE" sz="1400" b="1" strike="noStrike" spc="-4" dirty="0">
                <a:solidFill>
                  <a:srgbClr val="000000"/>
                </a:solidFill>
                <a:latin typeface="Calibri"/>
              </a:rPr>
              <a:t>aaS sollte angeboten werden? </a:t>
            </a:r>
            <a:endParaRPr lang="de-DE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8" name="Grafik 467"/>
          <p:cNvPicPr/>
          <p:nvPr/>
        </p:nvPicPr>
        <p:blipFill>
          <a:blip r:embed="rId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78840" y="948960"/>
            <a:ext cx="293760" cy="5050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663480" y="20880"/>
            <a:ext cx="11065320" cy="132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800" b="0" strike="noStrike" spc="-4">
                <a:solidFill>
                  <a:srgbClr val="000000"/>
                </a:solidFill>
                <a:latin typeface="Calibri Light"/>
                <a:ea typeface="DejaVu Sans"/>
              </a:rPr>
              <a:t>Einführung: Entscheidungslogik zur Ausgestaltung der Softwareverwertung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CustomShape 9"/>
          <p:cNvSpPr/>
          <p:nvPr/>
        </p:nvSpPr>
        <p:spPr>
          <a:xfrm>
            <a:off x="8337240" y="2239560"/>
            <a:ext cx="3271680" cy="9525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600" b="1" strike="noStrike" spc="-4">
                <a:solidFill>
                  <a:srgbClr val="FFFFFF"/>
                </a:solidFill>
                <a:latin typeface="Calibri"/>
                <a:ea typeface="DejaVu Sans"/>
              </a:rPr>
              <a:t>Einnahmen generieren</a:t>
            </a: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CustomShape 20"/>
          <p:cNvSpPr/>
          <p:nvPr/>
        </p:nvSpPr>
        <p:spPr>
          <a:xfrm>
            <a:off x="11676600" y="2232000"/>
            <a:ext cx="364320" cy="3067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07" name="CustomShape 30"/>
          <p:cNvSpPr/>
          <p:nvPr/>
        </p:nvSpPr>
        <p:spPr>
          <a:xfrm rot="16200000">
            <a:off x="-241200" y="2557800"/>
            <a:ext cx="953640" cy="3027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4">
                <a:solidFill>
                  <a:srgbClr val="FFFFFF"/>
                </a:solidFill>
                <a:latin typeface="Calibri"/>
                <a:ea typeface="DejaVu Sans"/>
              </a:rPr>
              <a:t>Ziele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CustomShape 33"/>
          <p:cNvSpPr/>
          <p:nvPr/>
        </p:nvSpPr>
        <p:spPr>
          <a:xfrm>
            <a:off x="528120" y="4768200"/>
            <a:ext cx="11073600" cy="282600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600" b="0" strike="noStrike" spc="-4">
                <a:solidFill>
                  <a:srgbClr val="000000"/>
                </a:solidFill>
                <a:latin typeface="Calibri"/>
                <a:ea typeface="DejaVu Sans"/>
              </a:rPr>
              <a:t>Kosten-Nutzen-Analyse - lohnt sich eine Verwertung?</a:t>
            </a:r>
            <a:br>
              <a:rPr sz="200"/>
            </a:b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CustomShape 34"/>
          <p:cNvSpPr/>
          <p:nvPr/>
        </p:nvSpPr>
        <p:spPr>
          <a:xfrm>
            <a:off x="528120" y="5107680"/>
            <a:ext cx="11073600" cy="588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600" b="0" strike="noStrike" spc="-4">
                <a:solidFill>
                  <a:srgbClr val="FFFFFF"/>
                </a:solidFill>
                <a:latin typeface="Calibri"/>
                <a:ea typeface="DejaVu Sans"/>
              </a:rPr>
              <a:t>Ausgestaltung der Lizenz-, Dienstleistungs- und und Serviceverträge</a:t>
            </a:r>
            <a:endParaRPr lang="de-DE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0" name="CustomShape 35"/>
          <p:cNvSpPr/>
          <p:nvPr/>
        </p:nvSpPr>
        <p:spPr>
          <a:xfrm rot="16200000">
            <a:off x="-983880" y="4345579"/>
            <a:ext cx="2395440" cy="306323"/>
          </a:xfrm>
          <a:prstGeom prst="rect">
            <a:avLst/>
          </a:pr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4" dirty="0">
                <a:solidFill>
                  <a:srgbClr val="000000"/>
                </a:solidFill>
                <a:latin typeface="Calibri"/>
                <a:ea typeface="DejaVu Sans"/>
              </a:rPr>
              <a:t>Software - Option</a:t>
            </a:r>
            <a:endParaRPr lang="de-DE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11" name="Group 37"/>
          <p:cNvGrpSpPr/>
          <p:nvPr/>
        </p:nvGrpSpPr>
        <p:grpSpPr>
          <a:xfrm>
            <a:off x="525600" y="6067800"/>
            <a:ext cx="11073600" cy="630720"/>
            <a:chOff x="525600" y="6067800"/>
            <a:chExt cx="11073600" cy="630720"/>
          </a:xfrm>
        </p:grpSpPr>
        <p:sp>
          <p:nvSpPr>
            <p:cNvPr id="212" name="CustomShape 38"/>
            <p:cNvSpPr/>
            <p:nvPr/>
          </p:nvSpPr>
          <p:spPr>
            <a:xfrm>
              <a:off x="525600" y="6067800"/>
              <a:ext cx="11073600" cy="63072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3" name="CustomShape 39"/>
            <p:cNvSpPr/>
            <p:nvPr/>
          </p:nvSpPr>
          <p:spPr>
            <a:xfrm>
              <a:off x="954360" y="6099120"/>
              <a:ext cx="3923280" cy="576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  <a:tabLst>
                  <a:tab pos="0" algn="l"/>
                </a:tabLst>
              </a:pPr>
              <a:r>
                <a:rPr lang="de-DE" sz="1600" b="0" strike="noStrike" spc="-4">
                  <a:solidFill>
                    <a:srgbClr val="FFFFFF"/>
                  </a:solidFill>
                  <a:latin typeface="Calibri"/>
                  <a:ea typeface="DejaVu Sans"/>
                </a:rPr>
                <a:t>Roadmap der nächsten Schritte zur Umsetzung der Softwareverwertung</a:t>
              </a:r>
              <a:endParaRPr lang="de-DE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4" name="CustomShape 40"/>
            <p:cNvSpPr/>
            <p:nvPr/>
          </p:nvSpPr>
          <p:spPr>
            <a:xfrm>
              <a:off x="4803840" y="6249240"/>
              <a:ext cx="262800" cy="249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90000" rIns="90000" bIns="90000" anchor="t">
              <a:noAutofit/>
            </a:bodyPr>
            <a:lstStyle/>
            <a:p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5" name="CustomShape 41"/>
            <p:cNvSpPr/>
            <p:nvPr/>
          </p:nvSpPr>
          <p:spPr>
            <a:xfrm>
              <a:off x="6570360" y="6249240"/>
              <a:ext cx="262800" cy="249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90000" rIns="90000" bIns="90000" anchor="t">
              <a:noAutofit/>
            </a:bodyPr>
            <a:lstStyle/>
            <a:p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6" name="CustomShape 42"/>
            <p:cNvSpPr/>
            <p:nvPr/>
          </p:nvSpPr>
          <p:spPr>
            <a:xfrm>
              <a:off x="10014120" y="6249240"/>
              <a:ext cx="262800" cy="249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90000" rIns="90000" bIns="90000" anchor="t">
              <a:noAutofit/>
            </a:bodyPr>
            <a:lstStyle/>
            <a:p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7" name="Line 43"/>
            <p:cNvSpPr/>
            <p:nvPr/>
          </p:nvSpPr>
          <p:spPr>
            <a:xfrm>
              <a:off x="5067000" y="6384960"/>
              <a:ext cx="4947120" cy="36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t" anchorCtr="1">
              <a:noAutofit/>
            </a:bodyPr>
            <a:lstStyle/>
            <a:p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8" name="CustomShape 45"/>
            <p:cNvSpPr/>
            <p:nvPr/>
          </p:nvSpPr>
          <p:spPr>
            <a:xfrm>
              <a:off x="8337240" y="6249240"/>
              <a:ext cx="262800" cy="249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90000" rIns="90000" bIns="90000" anchor="t">
              <a:noAutofit/>
            </a:bodyPr>
            <a:lstStyle/>
            <a:p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219" name="Grafik 210"/>
          <p:cNvPicPr/>
          <p:nvPr/>
        </p:nvPicPr>
        <p:blipFill>
          <a:blip r:embed="rId3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220" name="Gewinkelter Verbinder 49"/>
          <p:cNvSpPr/>
          <p:nvPr/>
        </p:nvSpPr>
        <p:spPr>
          <a:xfrm flipV="1">
            <a:off x="11602080" y="2538360"/>
            <a:ext cx="256680" cy="2369880"/>
          </a:xfrm>
          <a:prstGeom prst="bentConnector2">
            <a:avLst/>
          </a:prstGeom>
          <a:noFill/>
          <a:ln>
            <a:solidFill>
              <a:srgbClr val="0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Gewinkelter Verbinder 51"/>
          <p:cNvSpPr/>
          <p:nvPr/>
        </p:nvSpPr>
        <p:spPr>
          <a:xfrm flipV="1">
            <a:off x="11602080" y="2539080"/>
            <a:ext cx="256680" cy="2862720"/>
          </a:xfrm>
          <a:prstGeom prst="bentConnector2">
            <a:avLst/>
          </a:prstGeom>
          <a:noFill/>
          <a:ln>
            <a:solidFill>
              <a:srgbClr val="0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CustomShape 29"/>
          <p:cNvSpPr/>
          <p:nvPr/>
        </p:nvSpPr>
        <p:spPr>
          <a:xfrm>
            <a:off x="62280" y="6064200"/>
            <a:ext cx="306000" cy="634680"/>
          </a:xfrm>
          <a:prstGeom prst="rect">
            <a:avLst/>
          </a:prstGeom>
          <a:solidFill>
            <a:srgbClr val="76717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534960" y="1060920"/>
            <a:ext cx="11073960" cy="10648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600" b="1" strike="noStrike" spc="-4">
                <a:solidFill>
                  <a:srgbClr val="000000"/>
                </a:solidFill>
                <a:latin typeface="Calibri"/>
                <a:ea typeface="DejaVu Sans"/>
              </a:rPr>
              <a:t>Vorraussetzungen:</a:t>
            </a: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  <a:p>
            <a:pPr marL="2171880" lvl="4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  <a:tabLst>
                <a:tab pos="0" algn="l"/>
              </a:tabLst>
            </a:pPr>
            <a:r>
              <a:rPr lang="de-DE" sz="1600" b="0" strike="noStrike" spc="-4">
                <a:solidFill>
                  <a:srgbClr val="000000"/>
                </a:solidFill>
                <a:latin typeface="Calibri"/>
                <a:ea typeface="DejaVu Sans"/>
              </a:rPr>
              <a:t>Es liegen keinerlei Einschränkungen (urheberrechtlich, technologisch, marktseitig) vor, die der kommerziellen Verwertung im Weg stehen (</a:t>
            </a:r>
            <a:r>
              <a:rPr lang="de-DE" sz="1600" b="0" i="1" strike="noStrike" spc="-4">
                <a:solidFill>
                  <a:srgbClr val="000000"/>
                </a:solidFill>
                <a:latin typeface="Calibri"/>
                <a:ea typeface="DejaVu Sans"/>
              </a:rPr>
              <a:t>siehe Entscheidungshilfe Transferweg</a:t>
            </a:r>
            <a:r>
              <a:rPr lang="de-DE" sz="1600" b="0" strike="noStrike" spc="-4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  <a:p>
            <a:pPr marL="2171880" lvl="4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  <a:tabLst>
                <a:tab pos="0" algn="l"/>
              </a:tabLst>
            </a:pPr>
            <a:r>
              <a:rPr lang="de-DE" sz="1600" b="0" strike="noStrike" spc="-4">
                <a:solidFill>
                  <a:srgbClr val="000000"/>
                </a:solidFill>
                <a:latin typeface="Calibri"/>
                <a:ea typeface="DejaVu Sans"/>
              </a:rPr>
              <a:t>Das übergeordnete Ziel besteht darin Einnahmen zu generieren.</a:t>
            </a: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CustomShape 29"/>
          <p:cNvSpPr/>
          <p:nvPr/>
        </p:nvSpPr>
        <p:spPr>
          <a:xfrm>
            <a:off x="73080" y="1060920"/>
            <a:ext cx="305280" cy="10648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5" name="CustomShape 33"/>
          <p:cNvSpPr/>
          <p:nvPr/>
        </p:nvSpPr>
        <p:spPr>
          <a:xfrm>
            <a:off x="532440" y="3300840"/>
            <a:ext cx="11065320" cy="1406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600" b="1" strike="noStrike" spc="-4" dirty="0">
                <a:solidFill>
                  <a:srgbClr val="000000"/>
                </a:solidFill>
                <a:latin typeface="Calibri"/>
                <a:ea typeface="DejaVu Sans"/>
              </a:rPr>
              <a:t>Inhalt Geschäftsmodell-Optionen:</a:t>
            </a:r>
            <a:endParaRPr lang="de-DE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600" b="1" strike="noStrike" spc="-4" dirty="0">
                <a:solidFill>
                  <a:srgbClr val="000000"/>
                </a:solidFill>
                <a:latin typeface="Calibri"/>
                <a:ea typeface="DejaVu Sans"/>
              </a:rPr>
              <a:t>Geschäftsmodellentwicklung anhand der entlang des Entscheidungsbaums gesammelten Optionen</a:t>
            </a:r>
            <a:endParaRPr lang="de-DE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9" name="Objekt 1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470" name="Objek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" name="CustomShape 5"/>
          <p:cNvSpPr/>
          <p:nvPr/>
        </p:nvSpPr>
        <p:spPr>
          <a:xfrm>
            <a:off x="288000" y="1234440"/>
            <a:ext cx="11770920" cy="5207760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720">
              <a:lnSpc>
                <a:spcPct val="100000"/>
              </a:lnSpc>
              <a:buNone/>
            </a:pP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720">
              <a:lnSpc>
                <a:spcPct val="100000"/>
              </a:lnSpc>
              <a:buNone/>
            </a:pPr>
            <a:r>
              <a:rPr lang="de-DE" sz="1200" b="1" strike="noStrike" spc="-4">
                <a:solidFill>
                  <a:srgbClr val="000000"/>
                </a:solidFill>
                <a:latin typeface="Calibri"/>
              </a:rPr>
              <a:t>Umsatzmodelle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4">
                <a:solidFill>
                  <a:srgbClr val="000000"/>
                </a:solidFill>
                <a:latin typeface="Calibri"/>
              </a:rPr>
              <a:t>Beispielhafte Argumente für </a:t>
            </a:r>
            <a:r>
              <a:rPr lang="de-DE" sz="1200" b="1" strike="noStrike" spc="-4">
                <a:solidFill>
                  <a:srgbClr val="000000"/>
                </a:solidFill>
                <a:latin typeface="Calibri"/>
              </a:rPr>
              <a:t>regelmäßige Zahlung</a:t>
            </a:r>
            <a:r>
              <a:rPr lang="de-DE" sz="1200" b="0" strike="noStrike" spc="-4">
                <a:solidFill>
                  <a:srgbClr val="000000"/>
                </a:solidFill>
                <a:latin typeface="Calibri"/>
              </a:rPr>
              <a:t>: 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1">
                <a:solidFill>
                  <a:srgbClr val="000000"/>
                </a:solidFill>
                <a:latin typeface="Calibri"/>
              </a:rPr>
              <a:t>Die Nutzungsintensität der Software hat keinen erheblichen Einfluss auf die Kosten für die Bereitstellung des Service (bspw. geringe beanspruchte Rechenleistung)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1">
                <a:solidFill>
                  <a:srgbClr val="000000"/>
                </a:solidFill>
                <a:latin typeface="Calibri"/>
              </a:rPr>
              <a:t>Nutzer:innen den Service voraussichtlich mit konstanter Intensität nutzen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4">
                <a:solidFill>
                  <a:srgbClr val="000000"/>
                </a:solidFill>
                <a:latin typeface="Calibri"/>
              </a:rPr>
              <a:t>Beispielhafte Argumente für ein </a:t>
            </a:r>
            <a:r>
              <a:rPr lang="de-DE" sz="1200" b="1" strike="noStrike" spc="-4">
                <a:solidFill>
                  <a:srgbClr val="000000"/>
                </a:solidFill>
                <a:latin typeface="Calibri"/>
              </a:rPr>
              <a:t>Plattformmodell</a:t>
            </a:r>
            <a:r>
              <a:rPr lang="de-DE" sz="1200" b="0" strike="noStrike" spc="-4">
                <a:solidFill>
                  <a:srgbClr val="000000"/>
                </a:solidFill>
                <a:latin typeface="Calibri"/>
              </a:rPr>
              <a:t> (Service wird als Plattform zur Verfügung gestellt, für Transaktionen auf der Plattform fallen Gebühren an):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4">
                <a:solidFill>
                  <a:srgbClr val="000000"/>
                </a:solidFill>
                <a:latin typeface="Calibri"/>
              </a:rPr>
              <a:t>Wenn die Software sich dazu eignet, als „Platform as a Service“ angeboten zu werden und die </a:t>
            </a:r>
            <a:r>
              <a:rPr lang="de-DE" sz="1200" b="0" strike="noStrike" spc="-1">
                <a:solidFill>
                  <a:srgbClr val="000000"/>
                </a:solidFill>
                <a:latin typeface="Calibri"/>
              </a:rPr>
              <a:t>erwarteten Mehreinnahmen die erhöhten Verwaltungsaufwände gegenüber pauschalen Preismodellen rechtfertigen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4">
                <a:solidFill>
                  <a:srgbClr val="000000"/>
                </a:solidFill>
                <a:latin typeface="Calibri"/>
              </a:rPr>
              <a:t>Beispielhafte Argumente für ein </a:t>
            </a:r>
            <a:r>
              <a:rPr lang="de-DE" sz="1200" b="1" strike="noStrike" spc="-4">
                <a:solidFill>
                  <a:srgbClr val="000000"/>
                </a:solidFill>
                <a:latin typeface="Calibri"/>
              </a:rPr>
              <a:t>umsatzbasiertes Modell</a:t>
            </a:r>
            <a:r>
              <a:rPr lang="de-DE" sz="1200" b="0" strike="noStrike" spc="-4">
                <a:solidFill>
                  <a:srgbClr val="000000"/>
                </a:solidFill>
                <a:latin typeface="Calibri"/>
              </a:rPr>
              <a:t>: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1">
                <a:solidFill>
                  <a:srgbClr val="000000"/>
                </a:solidFill>
                <a:latin typeface="Calibri"/>
              </a:rPr>
              <a:t>Wenn die Einrichtung sehr hohe Umsätze mit der Software erwartet und die erwarteten Mehreinnahmen die erhöhten Verwaltungsaufwände gegenüber pauschalen Preismodellen rechtfertigen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4">
                <a:solidFill>
                  <a:srgbClr val="000000"/>
                </a:solidFill>
                <a:latin typeface="Calibri"/>
              </a:rPr>
              <a:t>Kombinierte Modelle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720">
              <a:lnSpc>
                <a:spcPct val="100000"/>
              </a:lnSpc>
              <a:buNone/>
            </a:pPr>
            <a:r>
              <a:rPr lang="de-DE" sz="1200" b="1" strike="noStrike" spc="-4">
                <a:solidFill>
                  <a:srgbClr val="000000"/>
                </a:solidFill>
                <a:latin typeface="Calibri"/>
              </a:rPr>
              <a:t>Preisfindung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4">
                <a:solidFill>
                  <a:srgbClr val="000000"/>
                </a:solidFill>
                <a:latin typeface="Calibri"/>
              </a:rPr>
              <a:t>Aufwandsbasierte Preisfindung: Welcher Entwicklungs- und Verwertungsaufwand war für die Serviceerstellung und Verwertung notwendig?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4">
                <a:solidFill>
                  <a:srgbClr val="000000"/>
                </a:solidFill>
                <a:latin typeface="Calibri"/>
              </a:rPr>
              <a:t>Nutzenbasierte Preisfindung: Welchen Nutzen bringt der Service der Kund:in (z.B. monetär)?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720">
              <a:lnSpc>
                <a:spcPct val="100000"/>
              </a:lnSpc>
              <a:buNone/>
            </a:pP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720">
              <a:lnSpc>
                <a:spcPct val="100000"/>
              </a:lnSpc>
              <a:buNone/>
            </a:pPr>
            <a:r>
              <a:rPr lang="de-DE" sz="1200" b="1" strike="noStrike" spc="-4">
                <a:solidFill>
                  <a:srgbClr val="000000"/>
                </a:solidFill>
                <a:latin typeface="Calibri"/>
                <a:ea typeface="DejaVu Sans"/>
              </a:rPr>
              <a:t>Aufwandsabschätzung „Umsatzströme“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4">
                <a:solidFill>
                  <a:srgbClr val="000000"/>
                </a:solidFill>
                <a:latin typeface="Calibri"/>
                <a:ea typeface="DejaVu Sans"/>
              </a:rPr>
              <a:t>Wie aufwendig wird die Verwaltung, z.B. hinsichtlich: 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4">
                <a:solidFill>
                  <a:srgbClr val="000000"/>
                </a:solidFill>
                <a:latin typeface="Calibri"/>
                <a:ea typeface="DejaVu Sans"/>
              </a:rPr>
              <a:t>Abrechnung: Aufwand der Einnahmelogiken aufsteigend: Einmalzahlung, Regelmäßige Zahlung, Plattformmodell, Umsatzbasiert, Nutzungsabhängig 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4">
                <a:solidFill>
                  <a:srgbClr val="000000"/>
                </a:solidFill>
                <a:latin typeface="Calibri"/>
                <a:ea typeface="DejaVu Sans"/>
              </a:rPr>
              <a:t>Nutzernachverfolgung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2" name="Grafik 625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473" name="CustomShape 3"/>
          <p:cNvSpPr/>
          <p:nvPr/>
        </p:nvSpPr>
        <p:spPr>
          <a:xfrm>
            <a:off x="838800" y="29520"/>
            <a:ext cx="8057160" cy="132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800" b="1" spc="-4" dirty="0">
                <a:solidFill>
                  <a:srgbClr val="000000"/>
                </a:solidFill>
                <a:latin typeface="Calibri"/>
                <a:ea typeface="DejaVu Sans"/>
              </a:rPr>
              <a:t>S</a:t>
            </a:r>
            <a:r>
              <a:rPr lang="de-DE" sz="2800" b="1" strike="noStrike" spc="-4" dirty="0">
                <a:solidFill>
                  <a:srgbClr val="000000"/>
                </a:solidFill>
                <a:latin typeface="Calibri"/>
                <a:ea typeface="DejaVu Sans"/>
              </a:rPr>
              <a:t>aaS (2/4)</a:t>
            </a:r>
            <a:endParaRPr lang="de-DE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4" name="CustomShape 1"/>
          <p:cNvSpPr/>
          <p:nvPr/>
        </p:nvSpPr>
        <p:spPr>
          <a:xfrm>
            <a:off x="288000" y="4200840"/>
            <a:ext cx="11770920" cy="231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200" b="0" strike="noStrike" spc="-4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5" name="Textfeld 45"/>
          <p:cNvSpPr/>
          <p:nvPr/>
        </p:nvSpPr>
        <p:spPr>
          <a:xfrm>
            <a:off x="288000" y="1915200"/>
            <a:ext cx="5759640" cy="63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200" b="1" strike="noStrike" spc="-1">
                <a:solidFill>
                  <a:srgbClr val="000000"/>
                </a:solidFill>
                <a:latin typeface="Calibri"/>
              </a:rPr>
              <a:t>Nutzungsbasiert</a:t>
            </a:r>
            <a:r>
              <a:rPr lang="de-DE" sz="1200" b="0" strike="noStrike" spc="-1">
                <a:solidFill>
                  <a:srgbClr val="000000"/>
                </a:solidFill>
                <a:latin typeface="Calibri"/>
              </a:rPr>
              <a:t> wenn z.B.…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1">
                <a:solidFill>
                  <a:srgbClr val="000000"/>
                </a:solidFill>
                <a:latin typeface="Calibri"/>
              </a:rPr>
              <a:t>Erhebliche Schwankungen der Nutzungsintensität des Service antizipiert werden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1">
                <a:solidFill>
                  <a:srgbClr val="000000"/>
                </a:solidFill>
                <a:latin typeface="Calibri"/>
              </a:rPr>
              <a:t>Die Betriebskosten in direkter Abhängigkeit mit der Nutzungsintensität stehen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Textfeld 46"/>
          <p:cNvSpPr/>
          <p:nvPr/>
        </p:nvSpPr>
        <p:spPr>
          <a:xfrm>
            <a:off x="6299280" y="1915200"/>
            <a:ext cx="5759640" cy="81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200" b="1" strike="noStrike" spc="-1">
                <a:solidFill>
                  <a:srgbClr val="000000"/>
                </a:solidFill>
                <a:latin typeface="Calibri"/>
              </a:rPr>
              <a:t>Einmalzahlung</a:t>
            </a:r>
            <a:r>
              <a:rPr lang="de-DE" sz="1200" b="0" strike="noStrike" spc="-1">
                <a:solidFill>
                  <a:srgbClr val="000000"/>
                </a:solidFill>
                <a:latin typeface="Calibri"/>
              </a:rPr>
              <a:t> wenn z.B.…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4">
                <a:solidFill>
                  <a:srgbClr val="000000"/>
                </a:solidFill>
                <a:latin typeface="Calibri"/>
              </a:rPr>
              <a:t>Aufgrund laufender Kosten eher ungeeignet, es sei denn  es werden ein konstanter Zustrom neuer Kund:innen oder andere gewinnbringende Nebeneffekte (z.B. Werbeeinnahmen) erwartet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77" name="Gruppieren 13"/>
          <p:cNvGrpSpPr/>
          <p:nvPr/>
        </p:nvGrpSpPr>
        <p:grpSpPr>
          <a:xfrm>
            <a:off x="304200" y="1202760"/>
            <a:ext cx="11583360" cy="715680"/>
            <a:chOff x="304200" y="1202760"/>
            <a:chExt cx="11583360" cy="715680"/>
          </a:xfrm>
        </p:grpSpPr>
        <p:grpSp>
          <p:nvGrpSpPr>
            <p:cNvPr id="478" name="Gruppieren 14"/>
            <p:cNvGrpSpPr/>
            <p:nvPr/>
          </p:nvGrpSpPr>
          <p:grpSpPr>
            <a:xfrm>
              <a:off x="304200" y="1202760"/>
              <a:ext cx="11583360" cy="708840"/>
              <a:chOff x="304200" y="1202760"/>
              <a:chExt cx="11583360" cy="708840"/>
            </a:xfrm>
          </p:grpSpPr>
          <p:sp>
            <p:nvSpPr>
              <p:cNvPr id="479" name="Gerade Verbindung mit Pfeil 18"/>
              <p:cNvSpPr/>
              <p:nvPr/>
            </p:nvSpPr>
            <p:spPr>
              <a:xfrm>
                <a:off x="2473920" y="1735920"/>
                <a:ext cx="719964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>
                <a:solidFill>
                  <a:srgbClr val="3F6EC2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90000" rIns="90000" bIns="90000" anchor="t">
                <a:noAutofit/>
              </a:bodyPr>
              <a:lstStyle/>
              <a:p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80" name="Textfeld 19"/>
              <p:cNvSpPr/>
              <p:nvPr/>
            </p:nvSpPr>
            <p:spPr>
              <a:xfrm>
                <a:off x="4811400" y="1202760"/>
                <a:ext cx="2568960" cy="36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de-DE" sz="1800" b="0" strike="noStrike" spc="-1">
                    <a:solidFill>
                      <a:schemeClr val="accent1"/>
                    </a:solidFill>
                    <a:latin typeface="Calibri"/>
                  </a:rPr>
                  <a:t>Umsatzströme</a:t>
                </a:r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81" name="Textfeld 20"/>
              <p:cNvSpPr/>
              <p:nvPr/>
            </p:nvSpPr>
            <p:spPr>
              <a:xfrm>
                <a:off x="304200" y="1543680"/>
                <a:ext cx="2159640" cy="36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r">
                  <a:lnSpc>
                    <a:spcPct val="100000"/>
                  </a:lnSpc>
                  <a:buNone/>
                </a:pPr>
                <a:r>
                  <a:rPr lang="de-DE" sz="1800" b="0" strike="noStrike" spc="-1">
                    <a:solidFill>
                      <a:srgbClr val="000000"/>
                    </a:solidFill>
                    <a:latin typeface="Calibri"/>
                  </a:rPr>
                  <a:t>Nutzungsbasiert</a:t>
                </a:r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82" name="Textfeld 21"/>
              <p:cNvSpPr/>
              <p:nvPr/>
            </p:nvSpPr>
            <p:spPr>
              <a:xfrm>
                <a:off x="9727920" y="1547640"/>
                <a:ext cx="2159640" cy="36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:r>
                  <a:rPr lang="de-DE" sz="1800" b="0" strike="noStrike" spc="-1">
                    <a:solidFill>
                      <a:srgbClr val="000000"/>
                    </a:solidFill>
                    <a:latin typeface="Calibri"/>
                  </a:rPr>
                  <a:t>Einmalzahlung</a:t>
                </a:r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83" name="Ellipse 24"/>
              <p:cNvSpPr/>
              <p:nvPr/>
            </p:nvSpPr>
            <p:spPr>
              <a:xfrm>
                <a:off x="6599880" y="1664640"/>
                <a:ext cx="144720" cy="144000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90000" rIns="90000" bIns="90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endParaRPr lang="de-DE" sz="1800" b="0" strike="noStrike" spc="-1">
                  <a:solidFill>
                    <a:schemeClr val="lt1"/>
                  </a:solidFill>
                  <a:latin typeface="Calibri"/>
                </a:endParaRPr>
              </a:p>
            </p:txBody>
          </p:sp>
        </p:grpSp>
        <p:grpSp>
          <p:nvGrpSpPr>
            <p:cNvPr id="484" name="Gruppieren 15"/>
            <p:cNvGrpSpPr/>
            <p:nvPr/>
          </p:nvGrpSpPr>
          <p:grpSpPr>
            <a:xfrm>
              <a:off x="3141000" y="1872360"/>
              <a:ext cx="6048360" cy="46080"/>
              <a:chOff x="3141000" y="1872360"/>
              <a:chExt cx="6048360" cy="46080"/>
            </a:xfrm>
          </p:grpSpPr>
          <p:sp>
            <p:nvSpPr>
              <p:cNvPr id="485" name="Gerade Verbindung mit Pfeil 16"/>
              <p:cNvSpPr/>
              <p:nvPr/>
            </p:nvSpPr>
            <p:spPr>
              <a:xfrm>
                <a:off x="8469720" y="1872360"/>
                <a:ext cx="71964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>
                <a:solidFill>
                  <a:srgbClr val="000000">
                    <a:lumMod val="85000"/>
                    <a:lumOff val="15000"/>
                  </a:srgbClr>
                </a:solidFill>
                <a:prstDash val="dash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90000" rIns="90000" bIns="90000" anchor="t">
                <a:noAutofit/>
              </a:bodyPr>
              <a:lstStyle/>
              <a:p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86" name="Gerade Verbindung mit Pfeil 17"/>
              <p:cNvSpPr/>
              <p:nvPr/>
            </p:nvSpPr>
            <p:spPr>
              <a:xfrm flipH="1" flipV="1">
                <a:off x="3140640" y="1917720"/>
                <a:ext cx="71964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>
                <a:solidFill>
                  <a:srgbClr val="000000">
                    <a:lumMod val="85000"/>
                    <a:lumOff val="15000"/>
                  </a:srgbClr>
                </a:solidFill>
                <a:prstDash val="dash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90000" rIns="90000" bIns="90000" anchor="t">
                <a:noAutofit/>
              </a:bodyPr>
              <a:lstStyle/>
              <a:p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487" name="Textfeld 25"/>
          <p:cNvSpPr/>
          <p:nvPr/>
        </p:nvSpPr>
        <p:spPr>
          <a:xfrm>
            <a:off x="4080240" y="1598040"/>
            <a:ext cx="1079640" cy="2494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1050" b="0" strike="noStrike" spc="-1">
                <a:solidFill>
                  <a:srgbClr val="000000"/>
                </a:solidFill>
                <a:latin typeface="Calibri"/>
              </a:rPr>
              <a:t>Umsatzbasiert</a:t>
            </a:r>
            <a:endParaRPr lang="de-DE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" name="Textfeld 26"/>
          <p:cNvSpPr/>
          <p:nvPr/>
        </p:nvSpPr>
        <p:spPr>
          <a:xfrm>
            <a:off x="6822720" y="1598040"/>
            <a:ext cx="1506960" cy="2494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1050" b="0" strike="noStrike" spc="-1">
                <a:solidFill>
                  <a:srgbClr val="000000"/>
                </a:solidFill>
                <a:latin typeface="Calibri"/>
              </a:rPr>
              <a:t>Regelmäßige Zahlung</a:t>
            </a:r>
            <a:endParaRPr lang="de-DE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9" name="Textfeld 27"/>
          <p:cNvSpPr/>
          <p:nvPr/>
        </p:nvSpPr>
        <p:spPr>
          <a:xfrm>
            <a:off x="5451480" y="1598040"/>
            <a:ext cx="1079640" cy="2494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1050" b="0" strike="noStrike" spc="-1">
                <a:solidFill>
                  <a:srgbClr val="000000"/>
                </a:solidFill>
                <a:latin typeface="Calibri"/>
              </a:rPr>
              <a:t>Plattformmodell</a:t>
            </a:r>
            <a:endParaRPr lang="de-DE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0" name="Gleichschenkliges Dreieck 28"/>
          <p:cNvSpPr/>
          <p:nvPr/>
        </p:nvSpPr>
        <p:spPr>
          <a:xfrm rot="10800000">
            <a:off x="11413800" y="9202320"/>
            <a:ext cx="349200" cy="239760"/>
          </a:xfrm>
          <a:prstGeom prst="triangle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0000" rIns="90000" bIns="90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4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91" name="Textfeld 29"/>
          <p:cNvSpPr/>
          <p:nvPr/>
        </p:nvSpPr>
        <p:spPr>
          <a:xfrm>
            <a:off x="10456200" y="9474480"/>
            <a:ext cx="1423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Nächste Folie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2" name="Gleichschenkliges Dreieck 30"/>
          <p:cNvSpPr/>
          <p:nvPr/>
        </p:nvSpPr>
        <p:spPr>
          <a:xfrm rot="10800000">
            <a:off x="11177280" y="6322320"/>
            <a:ext cx="349200" cy="239760"/>
          </a:xfrm>
          <a:prstGeom prst="triangle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0000" rIns="90000" bIns="90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4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93" name="Textfeld 31"/>
          <p:cNvSpPr/>
          <p:nvPr/>
        </p:nvSpPr>
        <p:spPr>
          <a:xfrm>
            <a:off x="10627560" y="6474960"/>
            <a:ext cx="1423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Nächste Folie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4" name="Grafik 493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CustomShape 5"/>
          <p:cNvSpPr/>
          <p:nvPr/>
        </p:nvSpPr>
        <p:spPr>
          <a:xfrm>
            <a:off x="304200" y="4236480"/>
            <a:ext cx="11747160" cy="218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720">
              <a:lnSpc>
                <a:spcPct val="100000"/>
              </a:lnSpc>
              <a:buNone/>
            </a:pPr>
            <a:endParaRPr lang="de-DE" sz="1400" b="0" strike="noStrike" spc="-4">
              <a:solidFill>
                <a:srgbClr val="000000"/>
              </a:solidFill>
              <a:latin typeface="Calibri"/>
              <a:ea typeface="DejaVu Sans"/>
            </a:endParaRPr>
          </a:p>
        </p:txBody>
      </p:sp>
      <p:graphicFrame>
        <p:nvGraphicFramePr>
          <p:cNvPr id="496" name="Objekt 1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497" name="Objek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8" name="Grafik 625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499" name="CustomShape 3"/>
          <p:cNvSpPr/>
          <p:nvPr/>
        </p:nvSpPr>
        <p:spPr>
          <a:xfrm>
            <a:off x="838800" y="29520"/>
            <a:ext cx="8526960" cy="132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800" b="1" spc="-4" dirty="0">
                <a:solidFill>
                  <a:srgbClr val="000000"/>
                </a:solidFill>
                <a:latin typeface="Calibri"/>
                <a:ea typeface="DejaVu Sans"/>
              </a:rPr>
              <a:t>S</a:t>
            </a:r>
            <a:r>
              <a:rPr lang="de-DE" sz="2800" b="1" strike="noStrike" spc="-4" dirty="0">
                <a:solidFill>
                  <a:srgbClr val="000000"/>
                </a:solidFill>
                <a:latin typeface="Calibri"/>
                <a:ea typeface="DejaVu Sans"/>
              </a:rPr>
              <a:t>aaS (3/4)</a:t>
            </a:r>
            <a:endParaRPr lang="de-DE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0" name="CustomShape 5"/>
          <p:cNvSpPr/>
          <p:nvPr/>
        </p:nvSpPr>
        <p:spPr>
          <a:xfrm>
            <a:off x="288000" y="1235160"/>
            <a:ext cx="11770920" cy="28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720">
              <a:lnSpc>
                <a:spcPct val="100000"/>
              </a:lnSpc>
              <a:buNone/>
            </a:pP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720">
              <a:lnSpc>
                <a:spcPct val="100000"/>
              </a:lnSpc>
              <a:buNone/>
            </a:pPr>
            <a:r>
              <a:rPr lang="de-DE" sz="1400" b="1" strike="noStrike" spc="-4">
                <a:solidFill>
                  <a:srgbClr val="000000"/>
                </a:solidFill>
                <a:latin typeface="Calibri"/>
              </a:rPr>
              <a:t>Aufwandsabschätzung „Vertriebsmodell“: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Wieviel Aufwand für Marketing und Vertrieb wird nötig sein, um die Anzahl der Kund:innen zu erreichen? 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720">
              <a:lnSpc>
                <a:spcPct val="100000"/>
              </a:lnSpc>
              <a:buNone/>
            </a:pP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1" name="Textfeld 47"/>
          <p:cNvSpPr/>
          <p:nvPr/>
        </p:nvSpPr>
        <p:spPr>
          <a:xfrm>
            <a:off x="288000" y="1841400"/>
            <a:ext cx="5759640" cy="136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400" b="1" strike="noStrike" spc="-1">
                <a:solidFill>
                  <a:srgbClr val="000000"/>
                </a:solidFill>
                <a:latin typeface="Calibri"/>
              </a:rPr>
              <a:t>Direkt</a:t>
            </a: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 wenn z.B.…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Bereits Kontakt zu potentiellen Kund:innen besteht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Der Service erklärungsbedürftig ist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Das Renommee der Einrichtung oder der Entwickler:innen für die Vermarktung der Software von Vorteil sind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Die Ressourcen für einen Direktvertrieb vorhanden sind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2" name="Textfeld 48"/>
          <p:cNvSpPr/>
          <p:nvPr/>
        </p:nvSpPr>
        <p:spPr>
          <a:xfrm>
            <a:off x="6299280" y="1841400"/>
            <a:ext cx="5759640" cy="179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400" b="1" strike="noStrike" spc="-1">
                <a:solidFill>
                  <a:srgbClr val="000000"/>
                </a:solidFill>
                <a:latin typeface="Calibri"/>
              </a:rPr>
              <a:t>Netzwerk</a:t>
            </a: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 wenn z.B.…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Ein Netzwerk an Multiplikatoren vorhanden ist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Die Ressourcen für einen Direktvertrieb nicht vorhanden sind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Es Marktakteure gibt, die bereits Beziehungen mit den potentiellen Kund:innen oder etablierte Vertriebswege haben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Der Service für eine Vielzahl von Kund:innen von Interesse ist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03" name="Gruppieren 13"/>
          <p:cNvGrpSpPr/>
          <p:nvPr/>
        </p:nvGrpSpPr>
        <p:grpSpPr>
          <a:xfrm>
            <a:off x="304200" y="1270800"/>
            <a:ext cx="11583360" cy="544680"/>
            <a:chOff x="304200" y="1270800"/>
            <a:chExt cx="11583360" cy="544680"/>
          </a:xfrm>
        </p:grpSpPr>
        <p:grpSp>
          <p:nvGrpSpPr>
            <p:cNvPr id="504" name="Gruppieren 14"/>
            <p:cNvGrpSpPr/>
            <p:nvPr/>
          </p:nvGrpSpPr>
          <p:grpSpPr>
            <a:xfrm>
              <a:off x="304200" y="1270800"/>
              <a:ext cx="11583360" cy="544680"/>
              <a:chOff x="304200" y="1270800"/>
              <a:chExt cx="11583360" cy="544680"/>
            </a:xfrm>
          </p:grpSpPr>
          <p:sp>
            <p:nvSpPr>
              <p:cNvPr id="505" name="Gerade Verbindung mit Pfeil 18"/>
              <p:cNvSpPr/>
              <p:nvPr/>
            </p:nvSpPr>
            <p:spPr>
              <a:xfrm>
                <a:off x="2473920" y="1640160"/>
                <a:ext cx="719964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>
                <a:solidFill>
                  <a:srgbClr val="3F6EC2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90000" rIns="90000" bIns="90000" anchor="t">
                <a:noAutofit/>
              </a:bodyPr>
              <a:lstStyle/>
              <a:p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06" name="Textfeld 19"/>
              <p:cNvSpPr/>
              <p:nvPr/>
            </p:nvSpPr>
            <p:spPr>
              <a:xfrm>
                <a:off x="4789440" y="1270800"/>
                <a:ext cx="2568960" cy="36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de-DE" sz="1800" b="0" strike="noStrike" spc="-1">
                    <a:solidFill>
                      <a:schemeClr val="accent1"/>
                    </a:solidFill>
                    <a:latin typeface="Calibri"/>
                  </a:rPr>
                  <a:t>Vertriebsmodell</a:t>
                </a:r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07" name="Textfeld 20"/>
              <p:cNvSpPr/>
              <p:nvPr/>
            </p:nvSpPr>
            <p:spPr>
              <a:xfrm>
                <a:off x="304200" y="1451520"/>
                <a:ext cx="2159640" cy="36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r">
                  <a:lnSpc>
                    <a:spcPct val="100000"/>
                  </a:lnSpc>
                  <a:buNone/>
                </a:pPr>
                <a:r>
                  <a:rPr lang="de-DE" sz="1800" b="0" strike="noStrike" spc="-1">
                    <a:solidFill>
                      <a:srgbClr val="000000"/>
                    </a:solidFill>
                    <a:latin typeface="Calibri"/>
                  </a:rPr>
                  <a:t>Direkt</a:t>
                </a:r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08" name="Textfeld 21"/>
              <p:cNvSpPr/>
              <p:nvPr/>
            </p:nvSpPr>
            <p:spPr>
              <a:xfrm>
                <a:off x="9727920" y="1451520"/>
                <a:ext cx="2159640" cy="36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:r>
                  <a:rPr lang="de-DE" sz="1800" b="0" strike="noStrike" spc="-1">
                    <a:solidFill>
                      <a:srgbClr val="000000"/>
                    </a:solidFill>
                    <a:latin typeface="Calibri"/>
                  </a:rPr>
                  <a:t>Netzwerk</a:t>
                </a:r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09" name="Ellipse 23"/>
              <p:cNvSpPr/>
              <p:nvPr/>
            </p:nvSpPr>
            <p:spPr>
              <a:xfrm>
                <a:off x="5113800" y="1577160"/>
                <a:ext cx="144720" cy="144000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90000" rIns="90000" bIns="90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endParaRPr lang="de-DE" sz="1800" b="0" strike="noStrike" spc="-1">
                  <a:solidFill>
                    <a:schemeClr val="lt1"/>
                  </a:solidFill>
                  <a:latin typeface="Calibri"/>
                </a:endParaRPr>
              </a:p>
            </p:txBody>
          </p:sp>
        </p:grpSp>
        <p:grpSp>
          <p:nvGrpSpPr>
            <p:cNvPr id="510" name="Gruppieren 15"/>
            <p:cNvGrpSpPr/>
            <p:nvPr/>
          </p:nvGrpSpPr>
          <p:grpSpPr>
            <a:xfrm>
              <a:off x="3471480" y="1779120"/>
              <a:ext cx="5248440" cy="360"/>
              <a:chOff x="3471480" y="1779120"/>
              <a:chExt cx="5248440" cy="360"/>
            </a:xfrm>
          </p:grpSpPr>
          <p:sp>
            <p:nvSpPr>
              <p:cNvPr id="511" name="Gerade Verbindung mit Pfeil 16"/>
              <p:cNvSpPr/>
              <p:nvPr/>
            </p:nvSpPr>
            <p:spPr>
              <a:xfrm>
                <a:off x="5328360" y="1779120"/>
                <a:ext cx="33915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>
                <a:solidFill>
                  <a:srgbClr val="000000">
                    <a:lumMod val="85000"/>
                    <a:lumOff val="15000"/>
                  </a:srgbClr>
                </a:solidFill>
                <a:prstDash val="dash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90000" rIns="90000" bIns="90000" anchor="t">
                <a:noAutofit/>
              </a:bodyPr>
              <a:lstStyle/>
              <a:p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12" name="Gerade Verbindung mit Pfeil 17"/>
              <p:cNvSpPr/>
              <p:nvPr/>
            </p:nvSpPr>
            <p:spPr>
              <a:xfrm flipH="1">
                <a:off x="3471480" y="1779120"/>
                <a:ext cx="152424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>
                <a:solidFill>
                  <a:srgbClr val="000000">
                    <a:lumMod val="85000"/>
                    <a:lumOff val="15000"/>
                  </a:srgbClr>
                </a:solidFill>
                <a:prstDash val="dash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90000" rIns="90000" bIns="90000" anchor="t">
                <a:noAutofit/>
              </a:bodyPr>
              <a:lstStyle/>
              <a:p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513" name="Textfeld 24"/>
          <p:cNvSpPr/>
          <p:nvPr/>
        </p:nvSpPr>
        <p:spPr>
          <a:xfrm>
            <a:off x="9673920" y="2003400"/>
            <a:ext cx="2159640" cy="25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100" b="0" strike="noStrike" spc="-1">
                <a:solidFill>
                  <a:srgbClr val="000000"/>
                </a:solidFill>
                <a:latin typeface="Calibri"/>
              </a:rPr>
              <a:t>(Multiplikatoren und Sublizenzen)</a:t>
            </a:r>
            <a:endParaRPr lang="de-DE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" name="Gleichschenkliges Dreieck 25"/>
          <p:cNvSpPr/>
          <p:nvPr/>
        </p:nvSpPr>
        <p:spPr>
          <a:xfrm rot="10800000">
            <a:off x="11598840" y="6305040"/>
            <a:ext cx="349200" cy="239760"/>
          </a:xfrm>
          <a:prstGeom prst="triangle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0000" rIns="90000" bIns="90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4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15" name="Textfeld 26"/>
          <p:cNvSpPr/>
          <p:nvPr/>
        </p:nvSpPr>
        <p:spPr>
          <a:xfrm>
            <a:off x="10641240" y="6490800"/>
            <a:ext cx="1423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Nächste Folie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" name="Rectangle 28"/>
          <p:cNvSpPr/>
          <p:nvPr/>
        </p:nvSpPr>
        <p:spPr>
          <a:xfrm>
            <a:off x="3468960" y="4264560"/>
            <a:ext cx="5253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chemeClr val="accent1"/>
                </a:solidFill>
                <a:latin typeface="Calibri"/>
              </a:rPr>
              <a:t>Potenzielle Herangehensweisen zur Kundengewinnung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7" name="TextBox 29"/>
          <p:cNvSpPr/>
          <p:nvPr/>
        </p:nvSpPr>
        <p:spPr>
          <a:xfrm>
            <a:off x="442080" y="4602600"/>
            <a:ext cx="11505600" cy="179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656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1" strike="noStrike" spc="-4">
                <a:solidFill>
                  <a:srgbClr val="000000"/>
                </a:solidFill>
                <a:latin typeface="Calibri"/>
                <a:ea typeface="DejaVu Sans"/>
              </a:rPr>
              <a:t>Angebot einer kostenfreien Testphase, </a:t>
            </a: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Begrenzung möglich auf: Zeitdauer, Anzahl der Nutzer:innen, Umfang der Rechenleistung, Limitierung der nutzbaren Funktionen, etc.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656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Bereitstellung des Codes Open Source mit individueller Lizenz ohne Weiternutzungsrechte -&gt; Ziel: Transparenz/Vertrauen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656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Bereitstellung des Codes Open Source mit Copyleft FOSS Lizenz -&gt; Ziel: Mitentwickler:innen gewinnen (nicht zwangsweise Kund:innen!)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656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Wichtig: </a:t>
            </a:r>
            <a:r>
              <a:rPr lang="de-DE" sz="1400" b="1" strike="noStrike" spc="-4">
                <a:solidFill>
                  <a:srgbClr val="000000"/>
                </a:solidFill>
                <a:latin typeface="Calibri"/>
                <a:ea typeface="DejaVu Sans"/>
              </a:rPr>
              <a:t>Schutz der Verwertungsrechte</a:t>
            </a: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!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743760" lvl="1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Sollten Beiträge zur Weiterentwicklung aus der Community akzeptiert werden, so ist es unabdingbar vorher die Entwickler:in ein Contributor Licence Agreement (CLA) unterschreiben zu lassen: Zustimmung, dass Verwertungsrechte vollumfassend an die Einrichtung abgetreten werden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743760" lvl="1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im Gegenzug garantiert die Einrichtung, dass die Beiträge immer Open Source zur Verfügung stehen werden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8" name="Grafik 517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9" name="Objekt 1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520" name="Objek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1" name="CustomShape 1"/>
          <p:cNvSpPr/>
          <p:nvPr/>
        </p:nvSpPr>
        <p:spPr>
          <a:xfrm>
            <a:off x="288000" y="1429920"/>
            <a:ext cx="11770920" cy="3083400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Dauer: Erlöse innerhalb der Vertragsdauer sollten den Verwertungsaufwand decken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Kündigungsrechte: Verwertungsaufwandsdeckung sollte gesichert sein, bevor ein Kündigungsrecht ausgeübt werden kann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Exklusivität: hohe Zahlungsbereitschaft beim Kunden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Anwendungsbereich: im Fall von möglicher ungewollter Nutzung oder Exklusivität innerhalb eines Anwendungsbereichs eines bestehenden Vertrages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Haftung, Gewährleistung: nach Möglichkeit ausschließen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Erhalt der Nutzungsrechte: nach Möglichkeit immer, insbesondere, wenn diese benötigt werden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Service Level Agreements: Wenn es die Vermarktung des Service unterstützt, abhängig von Kundenbedürfnissen, Zahlungsbereitschaft und Machbarkeit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720">
              <a:lnSpc>
                <a:spcPct val="100000"/>
              </a:lnSpc>
              <a:buNone/>
            </a:pPr>
            <a:r>
              <a:rPr lang="de-DE" sz="1400" b="1" strike="noStrike" spc="-4">
                <a:solidFill>
                  <a:srgbClr val="000000"/>
                </a:solidFill>
                <a:latin typeface="Calibri"/>
              </a:rPr>
              <a:t>Aufwandsabschätzung „Ausgestaltung des Dienstleistungsvertrages“ 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Wie aufwendig wird die Auswahl oder Ausgestaltung der Serviceverträge? Abhängig von der Kompatibilität der Anforderungen beider Vertragsparteien an die Verträge, sowie der Nutzbarkeit von vorhandenen Verträgen oder Vorlagen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2" name="Grafik 625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523" name="CustomShape 3"/>
          <p:cNvSpPr/>
          <p:nvPr/>
        </p:nvSpPr>
        <p:spPr>
          <a:xfrm>
            <a:off x="838800" y="29520"/>
            <a:ext cx="7458840" cy="132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800" b="1" spc="-4" dirty="0">
                <a:solidFill>
                  <a:srgbClr val="000000"/>
                </a:solidFill>
                <a:latin typeface="Calibri"/>
                <a:ea typeface="DejaVu Sans"/>
              </a:rPr>
              <a:t>S</a:t>
            </a:r>
            <a:r>
              <a:rPr lang="de-DE" sz="2800" b="1" strike="noStrike" spc="-4" dirty="0">
                <a:solidFill>
                  <a:srgbClr val="000000"/>
                </a:solidFill>
                <a:latin typeface="Calibri"/>
                <a:ea typeface="DejaVu Sans"/>
              </a:rPr>
              <a:t>aaS (4/4)</a:t>
            </a:r>
            <a:endParaRPr lang="de-DE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4" name="Rechteck 7"/>
          <p:cNvSpPr/>
          <p:nvPr/>
        </p:nvSpPr>
        <p:spPr>
          <a:xfrm>
            <a:off x="288000" y="5109120"/>
            <a:ext cx="11770920" cy="515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Ist der erwartete (Deckungs-) Beitrag erreichbar und sind die Ressourcen / Kapazitäten dafür vorhanden?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Ist das Modell inhaltlich und wirtschaftlich umsetzbar (wirtschaftlich = Übersteigt der Nutzen die Kosten)?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5" name="Gleichschenkliges Dreieck 82"/>
          <p:cNvSpPr/>
          <p:nvPr/>
        </p:nvSpPr>
        <p:spPr>
          <a:xfrm rot="10800000">
            <a:off x="11446560" y="4394880"/>
            <a:ext cx="349200" cy="239760"/>
          </a:xfrm>
          <a:prstGeom prst="triangle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0000" rIns="90000" bIns="90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4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26" name="Textfeld 8"/>
          <p:cNvSpPr/>
          <p:nvPr/>
        </p:nvSpPr>
        <p:spPr>
          <a:xfrm>
            <a:off x="3224520" y="1451160"/>
            <a:ext cx="57423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chemeClr val="accent1"/>
                </a:solidFill>
                <a:latin typeface="Calibri"/>
              </a:rPr>
              <a:t>Sonstige Regelungsbedarfe des Dienstleistungsvertrages 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7" name="Textfeld 9"/>
          <p:cNvSpPr/>
          <p:nvPr/>
        </p:nvSpPr>
        <p:spPr>
          <a:xfrm>
            <a:off x="8733600" y="4687200"/>
            <a:ext cx="32763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800" b="1" strike="noStrike" spc="-1">
                <a:solidFill>
                  <a:srgbClr val="000000"/>
                </a:solidFill>
                <a:latin typeface="Calibri"/>
              </a:rPr>
              <a:t>Schritt 3: Kosten-Nutzen-Analyse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8" name="Grafik 527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CustomShape 3"/>
          <p:cNvSpPr/>
          <p:nvPr/>
        </p:nvSpPr>
        <p:spPr>
          <a:xfrm>
            <a:off x="2426400" y="2810880"/>
            <a:ext cx="7433280" cy="132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3600" b="1" strike="noStrike" spc="-4">
                <a:solidFill>
                  <a:srgbClr val="000000"/>
                </a:solidFill>
                <a:latin typeface="Calibri"/>
                <a:ea typeface="DejaVu Sans"/>
              </a:rPr>
              <a:t>Bereitstellung auf Drittanbieterplattformen</a:t>
            </a:r>
            <a:endParaRPr lang="de-DE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0" name="Objekt 1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531" name="Objek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" name="Grafik 625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533" name="CustomShape 3"/>
          <p:cNvSpPr/>
          <p:nvPr/>
        </p:nvSpPr>
        <p:spPr>
          <a:xfrm>
            <a:off x="838800" y="29520"/>
            <a:ext cx="7458840" cy="132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800" b="1" strike="noStrike" spc="-4">
                <a:solidFill>
                  <a:srgbClr val="000000"/>
                </a:solidFill>
                <a:latin typeface="Calibri"/>
                <a:ea typeface="DejaVu Sans"/>
              </a:rPr>
              <a:t>Bereitstellung auf Drittanbieterplattformen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4" name="CustomShape 5"/>
          <p:cNvSpPr/>
          <p:nvPr/>
        </p:nvSpPr>
        <p:spPr>
          <a:xfrm>
            <a:off x="280440" y="1303200"/>
            <a:ext cx="11770920" cy="3829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720">
              <a:lnSpc>
                <a:spcPct val="100000"/>
              </a:lnSpc>
              <a:buNone/>
            </a:pPr>
            <a:endParaRPr lang="de-DE" sz="1400" b="0" strike="noStrike" spc="-4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35" name="Rectangle 12"/>
          <p:cNvSpPr/>
          <p:nvPr/>
        </p:nvSpPr>
        <p:spPr>
          <a:xfrm>
            <a:off x="5013992" y="1363680"/>
            <a:ext cx="2163775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1800" b="0" strike="noStrike" spc="-1" dirty="0">
                <a:solidFill>
                  <a:schemeClr val="accent1"/>
                </a:solidFill>
                <a:latin typeface="Calibri"/>
              </a:rPr>
              <a:t>Sonderform des </a:t>
            </a:r>
            <a:r>
              <a:rPr lang="de-DE" spc="-1" dirty="0">
                <a:solidFill>
                  <a:schemeClr val="accent1"/>
                </a:solidFill>
                <a:latin typeface="Calibri"/>
              </a:rPr>
              <a:t>S</a:t>
            </a:r>
            <a:r>
              <a:rPr lang="de-DE" sz="1800" b="0" strike="noStrike" spc="-1" dirty="0">
                <a:solidFill>
                  <a:schemeClr val="accent1"/>
                </a:solidFill>
                <a:latin typeface="Calibri"/>
              </a:rPr>
              <a:t>aaS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6" name="TextBox 13"/>
          <p:cNvSpPr/>
          <p:nvPr/>
        </p:nvSpPr>
        <p:spPr>
          <a:xfrm>
            <a:off x="442080" y="1724400"/>
            <a:ext cx="11469240" cy="328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656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DE" sz="1400" b="1" strike="noStrike" spc="-4">
                <a:solidFill>
                  <a:srgbClr val="000000"/>
                </a:solidFill>
                <a:latin typeface="Calibri"/>
                <a:ea typeface="DejaVu Sans"/>
              </a:rPr>
              <a:t>geeignet für Software, die auf Services von Drittanbieterplattformen (z.B. Cloud Provider, Marketplaces) zur Verfügung gestellt werden kann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720">
              <a:lnSpc>
                <a:spcPct val="100000"/>
              </a:lnSpc>
              <a:buNone/>
            </a:pPr>
            <a:r>
              <a:rPr lang="de-DE" sz="1400" b="1" strike="noStrike" spc="-4">
                <a:solidFill>
                  <a:srgbClr val="000000"/>
                </a:solidFill>
                <a:latin typeface="Calibri"/>
                <a:ea typeface="DejaVu Sans"/>
              </a:rPr>
              <a:t>Vorteile: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656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Infrastruktur bereits vorhanden (Front-End, Account Management, Cloudprocessing, etc.)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656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Maintenance der Infrastruktur ausgelagert (die Einrichtung muss nur die Software selbst aktuell halten, Reduzierung des Maintenance Aufwands)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656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globale Anlaufplattform für Nutzer:innen aus der Community - Service ggf. leichter auffindbar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656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Bewerbung des Services teilweise auch durch Drittanbieterplattform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656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ggf. vorgegebene, einheitliche Preisstaffelung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720">
              <a:lnSpc>
                <a:spcPct val="100000"/>
              </a:lnSpc>
              <a:buNone/>
            </a:pPr>
            <a:r>
              <a:rPr lang="de-DE" sz="1400" b="1" strike="noStrike" spc="-4">
                <a:solidFill>
                  <a:srgbClr val="000000"/>
                </a:solidFill>
                <a:latin typeface="Calibri"/>
                <a:ea typeface="DejaVu Sans"/>
              </a:rPr>
              <a:t>Nachteile: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656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bei Preisfindung zu berücksichtigen: zusätzliche Aufwände zur Zahlung der Drittanbieterinfrastrukturkosten und/oder Abgabe eines Teils des Umsatzes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656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AGB‘s der Drittanbieterplattformen überprüfen: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743760" lvl="1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welche Bedingungen bietet die Plattform, speziell: verbleibt IP bei der Einrichtung, gibt es Vorschriften zur Offenlegung des Codes, zur Mainenanceverpflichtung?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743760" lvl="1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kann Service ggf. auch von anderen Seiten bereitgestellt werden, oder macht man sich von dieser einen Plattform abhängig?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7" name="CustomShape 5"/>
          <p:cNvSpPr/>
          <p:nvPr/>
        </p:nvSpPr>
        <p:spPr>
          <a:xfrm>
            <a:off x="280440" y="5270760"/>
            <a:ext cx="11770920" cy="124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720">
              <a:lnSpc>
                <a:spcPct val="100000"/>
              </a:lnSpc>
              <a:buNone/>
            </a:pPr>
            <a:endParaRPr lang="de-DE" sz="1400" b="0" strike="noStrike" spc="-4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38" name="Rectangle 17"/>
          <p:cNvSpPr/>
          <p:nvPr/>
        </p:nvSpPr>
        <p:spPr>
          <a:xfrm>
            <a:off x="5481720" y="5290200"/>
            <a:ext cx="12279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chemeClr val="accent1"/>
                </a:solidFill>
                <a:latin typeface="Calibri"/>
              </a:rPr>
              <a:t>Umsetzung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9" name="TextBox 18"/>
          <p:cNvSpPr/>
          <p:nvPr/>
        </p:nvSpPr>
        <p:spPr>
          <a:xfrm>
            <a:off x="442080" y="5572800"/>
            <a:ext cx="11469240" cy="9526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656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 dirty="0">
                <a:solidFill>
                  <a:srgbClr val="000000"/>
                </a:solidFill>
                <a:latin typeface="Calibri"/>
                <a:ea typeface="DejaVu Sans"/>
              </a:rPr>
              <a:t>Lizenzbedingungen der Plattform + ggf. alternative Angebote kritisch prüfen</a:t>
            </a:r>
            <a:endParaRPr lang="de-DE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8656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 dirty="0">
                <a:solidFill>
                  <a:srgbClr val="000000"/>
                </a:solidFill>
                <a:latin typeface="Calibri"/>
                <a:ea typeface="DejaVu Sans"/>
              </a:rPr>
              <a:t>Kosten-/Nutzenrechnung im Vergleich zur Erstellung und Unterhaltung eines eigenen Services</a:t>
            </a:r>
            <a:endParaRPr lang="de-DE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743760" lvl="1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 dirty="0">
                <a:solidFill>
                  <a:srgbClr val="000000"/>
                </a:solidFill>
                <a:latin typeface="Calibri"/>
                <a:ea typeface="DejaVu Sans"/>
              </a:rPr>
              <a:t>wenn positiv: Code über Drittanbieterplattform bereit stellen, Maintenance sicherstellen, ggf. Beantwortung von Nutzerfragen</a:t>
            </a:r>
            <a:endParaRPr lang="de-DE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8656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 dirty="0">
                <a:solidFill>
                  <a:srgbClr val="000000"/>
                </a:solidFill>
                <a:latin typeface="Calibri"/>
                <a:ea typeface="DejaVu Sans"/>
              </a:rPr>
              <a:t>Siehe auch </a:t>
            </a:r>
            <a:r>
              <a:rPr lang="de-DE" sz="1400" b="1" strike="noStrike" spc="-4" dirty="0">
                <a:solidFill>
                  <a:srgbClr val="000000"/>
                </a:solidFill>
                <a:latin typeface="Calibri"/>
                <a:ea typeface="DejaVu Sans"/>
              </a:rPr>
              <a:t>Option SaaS</a:t>
            </a:r>
            <a:endParaRPr lang="de-DE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0" name="Grafik 539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CustomShape 3"/>
          <p:cNvSpPr/>
          <p:nvPr/>
        </p:nvSpPr>
        <p:spPr>
          <a:xfrm>
            <a:off x="2426400" y="2810880"/>
            <a:ext cx="7433280" cy="132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3600" b="1" strike="noStrike" spc="-4">
                <a:solidFill>
                  <a:srgbClr val="000000"/>
                </a:solidFill>
                <a:latin typeface="Calibri"/>
                <a:ea typeface="DejaVu Sans"/>
              </a:rPr>
              <a:t>Kommerzielle Dienstleistung </a:t>
            </a:r>
            <a:endParaRPr lang="de-DE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" name="Objekt 1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543" name="Objek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4" name="CustomShape 5"/>
          <p:cNvSpPr/>
          <p:nvPr/>
        </p:nvSpPr>
        <p:spPr>
          <a:xfrm>
            <a:off x="288000" y="4102920"/>
            <a:ext cx="11770920" cy="2222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720">
              <a:lnSpc>
                <a:spcPct val="100000"/>
              </a:lnSpc>
              <a:buNone/>
            </a:pPr>
            <a:r>
              <a:rPr lang="de-DE" sz="1200" b="1" strike="noStrike" spc="-4">
                <a:solidFill>
                  <a:srgbClr val="000000"/>
                </a:solidFill>
                <a:latin typeface="Calibri"/>
              </a:rPr>
              <a:t>Aufwandsabschätzung „Produktstrategie“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4">
                <a:solidFill>
                  <a:srgbClr val="000000"/>
                </a:solidFill>
                <a:latin typeface="Calibri"/>
              </a:rPr>
              <a:t>Wieviel durch die Einrichtung zu tragender Aufwand wird noch anfallen, um die Dienstleistung adäquat anzubieten?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5" name="Grafik 625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546" name="CustomShape 3"/>
          <p:cNvSpPr/>
          <p:nvPr/>
        </p:nvSpPr>
        <p:spPr>
          <a:xfrm>
            <a:off x="838800" y="29520"/>
            <a:ext cx="6969600" cy="132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800" b="1" strike="noStrike" spc="-4">
                <a:solidFill>
                  <a:srgbClr val="000000"/>
                </a:solidFill>
                <a:latin typeface="Calibri"/>
                <a:ea typeface="DejaVu Sans"/>
              </a:rPr>
              <a:t>Kommerzielle Dienstleistung (1/4)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7" name="Textfeld 45"/>
          <p:cNvSpPr/>
          <p:nvPr/>
        </p:nvSpPr>
        <p:spPr>
          <a:xfrm>
            <a:off x="288000" y="4691160"/>
            <a:ext cx="5759640" cy="118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200" b="1" strike="noStrike" spc="-1">
                <a:solidFill>
                  <a:srgbClr val="000000"/>
                </a:solidFill>
                <a:latin typeface="Calibri"/>
              </a:rPr>
              <a:t>Individuell</a:t>
            </a:r>
            <a:r>
              <a:rPr lang="de-DE" sz="1200" b="0" strike="noStrike" spc="-1">
                <a:solidFill>
                  <a:srgbClr val="000000"/>
                </a:solidFill>
                <a:latin typeface="Calibri"/>
              </a:rPr>
              <a:t> wenn z.B.…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1">
                <a:solidFill>
                  <a:srgbClr val="000000"/>
                </a:solidFill>
                <a:latin typeface="Calibri"/>
              </a:rPr>
              <a:t>Jede Kund:in individuelle Bedürfnisse hat, die nicht durch eine standardisierte Dienstleistung bedient werden können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1">
                <a:solidFill>
                  <a:srgbClr val="000000"/>
                </a:solidFill>
                <a:latin typeface="Calibri"/>
              </a:rPr>
              <a:t>Die Anzahl der Kund:innen so klein ist (ggf. nur eine:r), dass individuelle Dienstleistungen weniger aufwendig sind als standardisierte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8" name="Textfeld 46"/>
          <p:cNvSpPr/>
          <p:nvPr/>
        </p:nvSpPr>
        <p:spPr>
          <a:xfrm>
            <a:off x="6299280" y="4691160"/>
            <a:ext cx="5759640" cy="118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200" b="1" strike="noStrike" spc="-1">
                <a:solidFill>
                  <a:srgbClr val="000000"/>
                </a:solidFill>
                <a:latin typeface="Calibri"/>
              </a:rPr>
              <a:t>Standard</a:t>
            </a:r>
            <a:r>
              <a:rPr lang="de-DE" sz="1200" b="0" strike="noStrike" spc="-1">
                <a:solidFill>
                  <a:srgbClr val="000000"/>
                </a:solidFill>
                <a:latin typeface="Calibri"/>
              </a:rPr>
              <a:t> wenn z.B.…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1">
                <a:solidFill>
                  <a:srgbClr val="000000"/>
                </a:solidFill>
                <a:latin typeface="Calibri"/>
              </a:rPr>
              <a:t>Es eine Vielzahl an potentiellen Kund:innen mit identischen oder ähnlichen Bedürfnissen gibt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1">
                <a:solidFill>
                  <a:srgbClr val="000000"/>
                </a:solidFill>
                <a:latin typeface="Calibri"/>
              </a:rPr>
              <a:t>Die Bedürfnisse der Kund:innen durch standardisierte Dienstleistungsangebote bedient werden können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49" name="Gruppieren 3"/>
          <p:cNvGrpSpPr/>
          <p:nvPr/>
        </p:nvGrpSpPr>
        <p:grpSpPr>
          <a:xfrm>
            <a:off x="304560" y="4202640"/>
            <a:ext cx="11583000" cy="376560"/>
            <a:chOff x="304560" y="4202640"/>
            <a:chExt cx="11583000" cy="376560"/>
          </a:xfrm>
        </p:grpSpPr>
        <p:sp>
          <p:nvSpPr>
            <p:cNvPr id="550" name="Gerade Verbindung mit Pfeil 20"/>
            <p:cNvSpPr/>
            <p:nvPr/>
          </p:nvSpPr>
          <p:spPr>
            <a:xfrm>
              <a:off x="2474280" y="4391280"/>
              <a:ext cx="719964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rgbClr val="3F6EC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90000" rIns="90000" bIns="90000" anchor="t">
              <a:noAutofit/>
            </a:bodyPr>
            <a:lstStyle/>
            <a:p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1" name="Textfeld 23"/>
            <p:cNvSpPr/>
            <p:nvPr/>
          </p:nvSpPr>
          <p:spPr>
            <a:xfrm>
              <a:off x="304560" y="4215240"/>
              <a:ext cx="21596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r">
                <a:lnSpc>
                  <a:spcPct val="100000"/>
                </a:lnSpc>
                <a:buNone/>
              </a:pPr>
              <a:r>
                <a:rPr lang="de-DE" sz="1800" b="0" strike="noStrike" spc="-1">
                  <a:solidFill>
                    <a:srgbClr val="000000"/>
                  </a:solidFill>
                  <a:latin typeface="Calibri"/>
                </a:rPr>
                <a:t>Individuell</a:t>
              </a:r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2" name="Textfeld 24"/>
            <p:cNvSpPr/>
            <p:nvPr/>
          </p:nvSpPr>
          <p:spPr>
            <a:xfrm>
              <a:off x="9727920" y="4202640"/>
              <a:ext cx="21596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de-DE" sz="1800" b="0" strike="noStrike" spc="-1">
                  <a:solidFill>
                    <a:srgbClr val="000000"/>
                  </a:solidFill>
                  <a:latin typeface="Calibri"/>
                </a:rPr>
                <a:t>Standard</a:t>
              </a:r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3" name="Ellipse 25"/>
            <p:cNvSpPr/>
            <p:nvPr/>
          </p:nvSpPr>
          <p:spPr>
            <a:xfrm>
              <a:off x="5113800" y="4328640"/>
              <a:ext cx="144720" cy="144000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90000" rIns="90000" bIns="90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endParaRPr lang="de-DE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grpSp>
          <p:nvGrpSpPr>
            <p:cNvPr id="554" name="Gruppieren 17"/>
            <p:cNvGrpSpPr/>
            <p:nvPr/>
          </p:nvGrpSpPr>
          <p:grpSpPr>
            <a:xfrm>
              <a:off x="3471840" y="4530600"/>
              <a:ext cx="5248440" cy="360"/>
              <a:chOff x="3471840" y="4530600"/>
              <a:chExt cx="5248440" cy="360"/>
            </a:xfrm>
          </p:grpSpPr>
          <p:sp>
            <p:nvSpPr>
              <p:cNvPr id="555" name="Gerade Verbindung mit Pfeil 18"/>
              <p:cNvSpPr/>
              <p:nvPr/>
            </p:nvSpPr>
            <p:spPr>
              <a:xfrm>
                <a:off x="5372280" y="4530600"/>
                <a:ext cx="334800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>
                <a:solidFill>
                  <a:srgbClr val="000000">
                    <a:lumMod val="85000"/>
                    <a:lumOff val="15000"/>
                  </a:srgbClr>
                </a:solidFill>
                <a:prstDash val="dash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90000" rIns="90000" bIns="90000" anchor="t">
                <a:noAutofit/>
              </a:bodyPr>
              <a:lstStyle/>
              <a:p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56" name="Gerade Verbindung mit Pfeil 19"/>
              <p:cNvSpPr/>
              <p:nvPr/>
            </p:nvSpPr>
            <p:spPr>
              <a:xfrm flipH="1">
                <a:off x="3471840" y="4530600"/>
                <a:ext cx="149400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>
                <a:solidFill>
                  <a:srgbClr val="000000">
                    <a:lumMod val="85000"/>
                    <a:lumOff val="15000"/>
                  </a:srgbClr>
                </a:solidFill>
                <a:prstDash val="dash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90000" rIns="90000" bIns="90000" anchor="t">
                <a:noAutofit/>
              </a:bodyPr>
              <a:lstStyle/>
              <a:p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557" name="CustomShape 8"/>
          <p:cNvSpPr/>
          <p:nvPr/>
        </p:nvSpPr>
        <p:spPr>
          <a:xfrm>
            <a:off x="288000" y="1667880"/>
            <a:ext cx="11770920" cy="847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45000" rIns="0" bIns="45000" anchor="t">
            <a:noAutofit/>
          </a:bodyPr>
          <a:lstStyle/>
          <a:p>
            <a:pPr marL="720">
              <a:lnSpc>
                <a:spcPct val="100000"/>
              </a:lnSpc>
              <a:buNone/>
            </a:pPr>
            <a:r>
              <a:rPr lang="de-DE" sz="1200" b="0" strike="noStrike" spc="-4">
                <a:solidFill>
                  <a:srgbClr val="000000"/>
                </a:solidFill>
                <a:latin typeface="Calibri"/>
              </a:rPr>
              <a:t>Welche kommerziellen Erwartungen habe ich an die Dienstleistung (strategischer Nutzen, kostendeckend, Invest wieder rein holen, jährliche Marge &gt;&lt; 10%)?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720">
              <a:lnSpc>
                <a:spcPct val="100000"/>
              </a:lnSpc>
              <a:buNone/>
            </a:pPr>
            <a:r>
              <a:rPr lang="de-DE" sz="1200" b="0" strike="noStrike" spc="-4">
                <a:solidFill>
                  <a:srgbClr val="000000"/>
                </a:solidFill>
                <a:latin typeface="Calibri"/>
              </a:rPr>
              <a:t>Was ist der erwartete Umsatz / Jahr (Preisbenchmarking, siehe Deal-Datenbank)? Welcher Deckungsbeitrag soll erreich werden?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720">
              <a:lnSpc>
                <a:spcPct val="100000"/>
              </a:lnSpc>
              <a:buNone/>
            </a:pPr>
            <a:r>
              <a:rPr lang="de-DE" sz="1200" b="0" strike="noStrike" spc="-4">
                <a:solidFill>
                  <a:srgbClr val="000000"/>
                </a:solidFill>
                <a:latin typeface="Calibri"/>
              </a:rPr>
              <a:t>Welche Zielgruppen sollen adressiert werden? Gibt es Einschränkungen zur Zielgruppe?  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720">
              <a:lnSpc>
                <a:spcPct val="100000"/>
              </a:lnSpc>
              <a:buNone/>
            </a:pPr>
            <a:r>
              <a:rPr lang="de-DE" sz="1200" b="0" strike="noStrike" spc="-4">
                <a:solidFill>
                  <a:srgbClr val="000000"/>
                </a:solidFill>
                <a:latin typeface="Calibri"/>
              </a:rPr>
              <a:t>Welche Branchenspezifika gibt es seitens des Geschäftsmodells? Kann auf Erfahrungswerte zurückgegriffen werden?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8" name="Gleichschenkliges Dreieck 27"/>
          <p:cNvSpPr/>
          <p:nvPr/>
        </p:nvSpPr>
        <p:spPr>
          <a:xfrm rot="10800000">
            <a:off x="11538720" y="2469960"/>
            <a:ext cx="349200" cy="239760"/>
          </a:xfrm>
          <a:prstGeom prst="triangle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0000" rIns="90000" bIns="90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4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59" name="Textfeld 28"/>
          <p:cNvSpPr/>
          <p:nvPr/>
        </p:nvSpPr>
        <p:spPr>
          <a:xfrm>
            <a:off x="7530120" y="1241640"/>
            <a:ext cx="46296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800" b="1" strike="noStrike" spc="-1">
                <a:solidFill>
                  <a:srgbClr val="000000"/>
                </a:solidFill>
                <a:latin typeface="Calibri"/>
              </a:rPr>
              <a:t>Schritt 1: Zielsetzung und Rahmenbedingungen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0" name="Textfeld 29"/>
          <p:cNvSpPr/>
          <p:nvPr/>
        </p:nvSpPr>
        <p:spPr>
          <a:xfrm>
            <a:off x="5699880" y="2664000"/>
            <a:ext cx="64584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800" b="1" strike="noStrike" spc="-1">
                <a:solidFill>
                  <a:srgbClr val="000000"/>
                </a:solidFill>
                <a:latin typeface="Calibri"/>
              </a:rPr>
              <a:t>Schritt 2: Geschäftsmodellentwicklung und Aufwandsabschätzung 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1" name="Rechteck 2"/>
          <p:cNvSpPr/>
          <p:nvPr/>
        </p:nvSpPr>
        <p:spPr>
          <a:xfrm>
            <a:off x="288000" y="3087360"/>
            <a:ext cx="11770920" cy="1002240"/>
          </a:xfrm>
          <a:prstGeom prst="rect">
            <a:avLst/>
          </a:prstGeom>
          <a:solidFill>
            <a:srgbClr val="DAE3F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20">
              <a:lnSpc>
                <a:spcPct val="100000"/>
              </a:lnSpc>
              <a:buNone/>
            </a:pP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720">
              <a:lnSpc>
                <a:spcPct val="100000"/>
              </a:lnSpc>
              <a:buNone/>
            </a:pPr>
            <a:r>
              <a:rPr lang="de-DE" sz="1200" b="1" strike="noStrike" spc="-4">
                <a:solidFill>
                  <a:srgbClr val="000000"/>
                </a:solidFill>
                <a:latin typeface="Calibri"/>
              </a:rPr>
              <a:t>Welche Art von Dienstleistungen sollte angeboten werden? 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4">
                <a:solidFill>
                  <a:srgbClr val="000000"/>
                </a:solidFill>
                <a:latin typeface="Calibri"/>
              </a:rPr>
              <a:t>Updates und Maintenance: Wenn die Software häufige Fehler aufweist oder schnell veraltet, z.B. aufgrund sich ändernder Basisdaten oder Schnittstellen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4">
                <a:solidFill>
                  <a:srgbClr val="000000"/>
                </a:solidFill>
                <a:latin typeface="Calibri"/>
              </a:rPr>
              <a:t>Schulungen und Support: Wenn die zugehörige Software auf End-Nutzer Basis erklärungsbedürftig ist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4">
                <a:solidFill>
                  <a:srgbClr val="000000"/>
                </a:solidFill>
                <a:latin typeface="Calibri"/>
              </a:rPr>
              <a:t>Consulting: Wenn Software erklärungsbedürftig ist oder potentielle Nutzer:innen auf dieser Ebene Unterstützung vor der Implementierung oder während der Nutzung benötigen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2" name="Textfeld 21"/>
          <p:cNvSpPr/>
          <p:nvPr/>
        </p:nvSpPr>
        <p:spPr>
          <a:xfrm>
            <a:off x="4789440" y="3114360"/>
            <a:ext cx="25689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chemeClr val="accent1"/>
                </a:solidFill>
                <a:latin typeface="Calibri"/>
              </a:rPr>
              <a:t>Produktstrategie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3" name="Gleichschenkliges Dreieck 30"/>
          <p:cNvSpPr/>
          <p:nvPr/>
        </p:nvSpPr>
        <p:spPr>
          <a:xfrm rot="10800000">
            <a:off x="11263680" y="6218640"/>
            <a:ext cx="349200" cy="239760"/>
          </a:xfrm>
          <a:prstGeom prst="triangle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0000" rIns="90000" bIns="90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4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64" name="Textfeld 31"/>
          <p:cNvSpPr/>
          <p:nvPr/>
        </p:nvSpPr>
        <p:spPr>
          <a:xfrm>
            <a:off x="10551240" y="6438600"/>
            <a:ext cx="1423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Nächste Folie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5" name="Grafik 564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6" name="Objekt 1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567" name="Objek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8" name="Grafik 625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569" name="CustomShape 3"/>
          <p:cNvSpPr/>
          <p:nvPr/>
        </p:nvSpPr>
        <p:spPr>
          <a:xfrm>
            <a:off x="838800" y="29520"/>
            <a:ext cx="6969600" cy="132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800" b="1" strike="noStrike" spc="-4">
                <a:solidFill>
                  <a:srgbClr val="000000"/>
                </a:solidFill>
                <a:latin typeface="Calibri"/>
                <a:ea typeface="DejaVu Sans"/>
              </a:rPr>
              <a:t>Kommerzielle Dienstleistung (2/4)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0" name="CustomShape 5"/>
          <p:cNvSpPr/>
          <p:nvPr/>
        </p:nvSpPr>
        <p:spPr>
          <a:xfrm>
            <a:off x="288000" y="1279800"/>
            <a:ext cx="11770920" cy="5187240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720">
              <a:lnSpc>
                <a:spcPct val="100000"/>
              </a:lnSpc>
              <a:buNone/>
            </a:pP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720">
              <a:lnSpc>
                <a:spcPct val="100000"/>
              </a:lnSpc>
              <a:buNone/>
            </a:pPr>
            <a:r>
              <a:rPr lang="de-DE" sz="1200" b="1" strike="noStrike" spc="-4">
                <a:solidFill>
                  <a:srgbClr val="000000"/>
                </a:solidFill>
                <a:latin typeface="Calibri"/>
              </a:rPr>
              <a:t>Umsatzmodelle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4">
                <a:solidFill>
                  <a:srgbClr val="000000"/>
                </a:solidFill>
                <a:latin typeface="Calibri"/>
              </a:rPr>
              <a:t>Beispielhafte Argumente für ein regelmäßige Zahlung: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1">
                <a:solidFill>
                  <a:srgbClr val="000000"/>
                </a:solidFill>
                <a:latin typeface="Calibri"/>
              </a:rPr>
              <a:t>Keine erhebliche Schwankung der Nutzungsintensität der Dienstleistung (und somit der Kosten dafür) antizipiert werden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1">
                <a:solidFill>
                  <a:srgbClr val="000000"/>
                </a:solidFill>
                <a:latin typeface="Calibri"/>
              </a:rPr>
              <a:t>Nutzer:innen die Dienstleistung voraussichtlich regelmäßig ohne vorhersehbare Nachfragespitzen nutzen werden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1">
                <a:solidFill>
                  <a:srgbClr val="000000"/>
                </a:solidFill>
                <a:latin typeface="Calibri"/>
              </a:rPr>
              <a:t>Es sich um Support, Updates und Maintenance handelt 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4">
                <a:solidFill>
                  <a:srgbClr val="000000"/>
                </a:solidFill>
                <a:latin typeface="Calibri"/>
              </a:rPr>
              <a:t>Kombinierte Modelle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720">
              <a:lnSpc>
                <a:spcPct val="100000"/>
              </a:lnSpc>
              <a:buNone/>
            </a:pP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720">
              <a:lnSpc>
                <a:spcPct val="100000"/>
              </a:lnSpc>
              <a:buNone/>
            </a:pPr>
            <a:r>
              <a:rPr lang="de-DE" sz="1200" b="1" strike="noStrike" spc="-4">
                <a:solidFill>
                  <a:srgbClr val="000000"/>
                </a:solidFill>
                <a:latin typeface="Calibri"/>
              </a:rPr>
              <a:t>Preisfindung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4">
                <a:solidFill>
                  <a:srgbClr val="000000"/>
                </a:solidFill>
                <a:latin typeface="Calibri"/>
              </a:rPr>
              <a:t>Aufwandsbasierte Preisfindung: Welcher Aufwand ist für die Dienstleistungsbereitstellung notwendig?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4">
                <a:solidFill>
                  <a:srgbClr val="000000"/>
                </a:solidFill>
                <a:latin typeface="Calibri"/>
              </a:rPr>
              <a:t>Nutzenbasierte Preisfindung: Welchen Nutzen bringt die Dienstleistung den Nutzer:innen (z.B. monetär)?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720">
              <a:lnSpc>
                <a:spcPct val="100000"/>
              </a:lnSpc>
              <a:buNone/>
            </a:pPr>
            <a:r>
              <a:rPr lang="de-DE" sz="1200" b="1" strike="noStrike" spc="-4">
                <a:solidFill>
                  <a:srgbClr val="000000"/>
                </a:solidFill>
                <a:latin typeface="Calibri"/>
              </a:rPr>
              <a:t>Aufwandsabschätzung „Umsatzströme“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286560" lvl="1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4">
                <a:solidFill>
                  <a:srgbClr val="000000"/>
                </a:solidFill>
                <a:latin typeface="Calibri"/>
              </a:rPr>
              <a:t>Wie aufwendig wird der Betrieb der Dienstleistung hinsichtlich: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743760" lvl="2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4">
                <a:solidFill>
                  <a:srgbClr val="000000"/>
                </a:solidFill>
                <a:latin typeface="Calibri"/>
              </a:rPr>
              <a:t>Bereitstellung von benötigtem Personal und benötigter Infrastruktur (Server, Arbeitsplätze, etc.) für die Dienstleistung?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4">
                <a:solidFill>
                  <a:srgbClr val="000000"/>
                </a:solidFill>
                <a:latin typeface="Calibri"/>
                <a:ea typeface="DejaVu Sans"/>
              </a:rPr>
              <a:t>Abrechnung: Aufwand der Einnahmelogiken aufsteigend: Einmalzahlung, Regelmäßige Zahlung, Umsatzbasiert, Nutzungsabhängig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4">
                <a:solidFill>
                  <a:srgbClr val="000000"/>
                </a:solidFill>
                <a:latin typeface="Calibri"/>
                <a:ea typeface="DejaVu Sans"/>
              </a:rPr>
              <a:t>Nutzernachverfolgung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1" name="Textfeld 47"/>
          <p:cNvSpPr/>
          <p:nvPr/>
        </p:nvSpPr>
        <p:spPr>
          <a:xfrm>
            <a:off x="288000" y="2078640"/>
            <a:ext cx="4594320" cy="136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200" b="1" strike="noStrike" spc="-1">
                <a:solidFill>
                  <a:srgbClr val="000000"/>
                </a:solidFill>
                <a:latin typeface="Calibri"/>
              </a:rPr>
              <a:t>Nutzungsbasiert</a:t>
            </a:r>
            <a:r>
              <a:rPr lang="de-DE" sz="1200" b="0" strike="noStrike" spc="-1">
                <a:solidFill>
                  <a:srgbClr val="000000"/>
                </a:solidFill>
                <a:latin typeface="Calibri"/>
              </a:rPr>
              <a:t> wenn z.B.…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1">
                <a:solidFill>
                  <a:srgbClr val="000000"/>
                </a:solidFill>
                <a:latin typeface="Calibri"/>
              </a:rPr>
              <a:t>Erhebliche Schwankungen der Nutzungsintensität der Dienstleistung (und somit der Kosten dafür) antizipiert werden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1">
                <a:solidFill>
                  <a:srgbClr val="000000"/>
                </a:solidFill>
                <a:latin typeface="Calibri"/>
              </a:rPr>
              <a:t>Einzelne Nutzer:innen die Dienstleistung mit stark schwankender Intensität nutzen (z.B. manche nur ein Mal, andere sehr häufig)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1">
                <a:solidFill>
                  <a:srgbClr val="000000"/>
                </a:solidFill>
                <a:latin typeface="Calibri"/>
              </a:rPr>
              <a:t>Es sich um Schulungen oder Consulting handelt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2" name="Textfeld 48"/>
          <p:cNvSpPr/>
          <p:nvPr/>
        </p:nvSpPr>
        <p:spPr>
          <a:xfrm>
            <a:off x="8497080" y="2078640"/>
            <a:ext cx="3561840" cy="154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200" b="1" strike="noStrike" spc="-1">
                <a:solidFill>
                  <a:srgbClr val="000000"/>
                </a:solidFill>
                <a:latin typeface="Calibri"/>
              </a:rPr>
              <a:t>Einmalzahlung </a:t>
            </a:r>
            <a:r>
              <a:rPr lang="de-DE" sz="1200" b="0" strike="noStrike" spc="-1">
                <a:solidFill>
                  <a:srgbClr val="000000"/>
                </a:solidFill>
                <a:latin typeface="Calibri"/>
              </a:rPr>
              <a:t>wenn z.B.…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4">
                <a:solidFill>
                  <a:srgbClr val="000000"/>
                </a:solidFill>
                <a:latin typeface="Calibri"/>
              </a:rPr>
              <a:t>konkrete Updates oder Maintenance nötig ist 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4">
                <a:solidFill>
                  <a:srgbClr val="000000"/>
                </a:solidFill>
                <a:latin typeface="Calibri"/>
              </a:rPr>
              <a:t>Nur, wenn mit einem regelmäßigen Zustrom neuer Kund:innen gerechnet werden kann, oder die Kosten für den vereinbarten Zeitraum der Dienstleistungsverfügbarkeit gut antizipiert werden können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73" name="Gruppieren 13"/>
          <p:cNvGrpSpPr/>
          <p:nvPr/>
        </p:nvGrpSpPr>
        <p:grpSpPr>
          <a:xfrm>
            <a:off x="304200" y="1262520"/>
            <a:ext cx="11583360" cy="648000"/>
            <a:chOff x="304200" y="1262520"/>
            <a:chExt cx="11583360" cy="648000"/>
          </a:xfrm>
        </p:grpSpPr>
        <p:grpSp>
          <p:nvGrpSpPr>
            <p:cNvPr id="574" name="Gruppieren 14"/>
            <p:cNvGrpSpPr/>
            <p:nvPr/>
          </p:nvGrpSpPr>
          <p:grpSpPr>
            <a:xfrm>
              <a:off x="304200" y="1262520"/>
              <a:ext cx="11583360" cy="648000"/>
              <a:chOff x="304200" y="1262520"/>
              <a:chExt cx="11583360" cy="648000"/>
            </a:xfrm>
          </p:grpSpPr>
          <p:sp>
            <p:nvSpPr>
              <p:cNvPr id="575" name="Gerade Verbindung mit Pfeil 18"/>
              <p:cNvSpPr/>
              <p:nvPr/>
            </p:nvSpPr>
            <p:spPr>
              <a:xfrm>
                <a:off x="2473920" y="1735200"/>
                <a:ext cx="719964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>
                <a:solidFill>
                  <a:srgbClr val="3F6EC2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90000" rIns="90000" bIns="90000" anchor="t">
                <a:noAutofit/>
              </a:bodyPr>
              <a:lstStyle/>
              <a:p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76" name="Textfeld 19"/>
              <p:cNvSpPr/>
              <p:nvPr/>
            </p:nvSpPr>
            <p:spPr>
              <a:xfrm>
                <a:off x="4789440" y="1262520"/>
                <a:ext cx="2568960" cy="36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de-DE" sz="1800" b="0" strike="noStrike" spc="-1">
                    <a:solidFill>
                      <a:schemeClr val="accent1"/>
                    </a:solidFill>
                    <a:latin typeface="Calibri"/>
                  </a:rPr>
                  <a:t>Umsatzströme</a:t>
                </a:r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77" name="Textfeld 20"/>
              <p:cNvSpPr/>
              <p:nvPr/>
            </p:nvSpPr>
            <p:spPr>
              <a:xfrm>
                <a:off x="304200" y="1542600"/>
                <a:ext cx="2159640" cy="36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r">
                  <a:lnSpc>
                    <a:spcPct val="100000"/>
                  </a:lnSpc>
                  <a:buNone/>
                </a:pPr>
                <a:r>
                  <a:rPr lang="de-DE" sz="1800" b="0" strike="noStrike" spc="-1">
                    <a:solidFill>
                      <a:srgbClr val="000000"/>
                    </a:solidFill>
                    <a:latin typeface="Calibri"/>
                  </a:rPr>
                  <a:t>Nutzungsabhängig</a:t>
                </a:r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78" name="Textfeld 21"/>
              <p:cNvSpPr/>
              <p:nvPr/>
            </p:nvSpPr>
            <p:spPr>
              <a:xfrm>
                <a:off x="9727920" y="1546560"/>
                <a:ext cx="2159640" cy="36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:r>
                  <a:rPr lang="de-DE" sz="1800" b="0" strike="noStrike" spc="-1">
                    <a:solidFill>
                      <a:srgbClr val="000000"/>
                    </a:solidFill>
                    <a:latin typeface="Calibri"/>
                  </a:rPr>
                  <a:t>Einmalzahlung</a:t>
                </a:r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79" name="Ellipse 23"/>
              <p:cNvSpPr/>
              <p:nvPr/>
            </p:nvSpPr>
            <p:spPr>
              <a:xfrm>
                <a:off x="5113800" y="1672560"/>
                <a:ext cx="144720" cy="144000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90000" rIns="90000" bIns="90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endParaRPr lang="de-DE" sz="1800" b="0" strike="noStrike" spc="-1">
                  <a:solidFill>
                    <a:schemeClr val="lt1"/>
                  </a:solidFill>
                  <a:latin typeface="Calibri"/>
                </a:endParaRPr>
              </a:p>
            </p:txBody>
          </p:sp>
        </p:grpSp>
        <p:grpSp>
          <p:nvGrpSpPr>
            <p:cNvPr id="580" name="Gruppieren 15"/>
            <p:cNvGrpSpPr/>
            <p:nvPr/>
          </p:nvGrpSpPr>
          <p:grpSpPr>
            <a:xfrm>
              <a:off x="3471120" y="1874520"/>
              <a:ext cx="5249160" cy="360"/>
              <a:chOff x="3471120" y="1874520"/>
              <a:chExt cx="5249160" cy="360"/>
            </a:xfrm>
          </p:grpSpPr>
          <p:sp>
            <p:nvSpPr>
              <p:cNvPr id="581" name="Gerade Verbindung mit Pfeil 16"/>
              <p:cNvSpPr/>
              <p:nvPr/>
            </p:nvSpPr>
            <p:spPr>
              <a:xfrm>
                <a:off x="7148880" y="1874520"/>
                <a:ext cx="157140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>
                <a:solidFill>
                  <a:srgbClr val="000000">
                    <a:lumMod val="85000"/>
                    <a:lumOff val="15000"/>
                  </a:srgbClr>
                </a:solidFill>
                <a:prstDash val="dash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90000" rIns="90000" bIns="90000" anchor="t">
                <a:noAutofit/>
              </a:bodyPr>
              <a:lstStyle/>
              <a:p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82" name="Gerade Verbindung mit Pfeil 17"/>
              <p:cNvSpPr/>
              <p:nvPr/>
            </p:nvSpPr>
            <p:spPr>
              <a:xfrm flipH="1">
                <a:off x="3470760" y="1874520"/>
                <a:ext cx="154908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>
                <a:solidFill>
                  <a:srgbClr val="000000">
                    <a:lumMod val="85000"/>
                    <a:lumOff val="15000"/>
                  </a:srgbClr>
                </a:solidFill>
                <a:prstDash val="dash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90000" rIns="90000" bIns="90000" anchor="t">
                <a:noAutofit/>
              </a:bodyPr>
              <a:lstStyle/>
              <a:p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583" name="Textfeld 25"/>
          <p:cNvSpPr/>
          <p:nvPr/>
        </p:nvSpPr>
        <p:spPr>
          <a:xfrm>
            <a:off x="5410080" y="1606320"/>
            <a:ext cx="1474200" cy="2570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1100" b="0" strike="noStrike" spc="-1">
                <a:solidFill>
                  <a:srgbClr val="000000"/>
                </a:solidFill>
                <a:latin typeface="Calibri"/>
              </a:rPr>
              <a:t>Regelmäßige Zahlung</a:t>
            </a:r>
            <a:endParaRPr lang="de-DE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4" name="Gleichschenkliges Dreieck 26"/>
          <p:cNvSpPr/>
          <p:nvPr/>
        </p:nvSpPr>
        <p:spPr>
          <a:xfrm rot="10800000">
            <a:off x="11165040" y="6320520"/>
            <a:ext cx="349200" cy="239760"/>
          </a:xfrm>
          <a:prstGeom prst="triangle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0000" rIns="90000" bIns="90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4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85" name="Textfeld 27"/>
          <p:cNvSpPr/>
          <p:nvPr/>
        </p:nvSpPr>
        <p:spPr>
          <a:xfrm>
            <a:off x="10627560" y="6517440"/>
            <a:ext cx="1423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Nächste Folie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6" name="Textfeld 48"/>
          <p:cNvSpPr/>
          <p:nvPr/>
        </p:nvSpPr>
        <p:spPr>
          <a:xfrm>
            <a:off x="4882680" y="2078640"/>
            <a:ext cx="3329280" cy="118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200" b="1" strike="noStrike" spc="-1">
                <a:solidFill>
                  <a:srgbClr val="000000"/>
                </a:solidFill>
                <a:latin typeface="Calibri"/>
              </a:rPr>
              <a:t>Regelmäßige Zahlung </a:t>
            </a:r>
            <a:r>
              <a:rPr lang="de-DE" sz="1200" b="0" strike="noStrike" spc="-1">
                <a:solidFill>
                  <a:srgbClr val="000000"/>
                </a:solidFill>
                <a:latin typeface="Calibri"/>
              </a:rPr>
              <a:t>wenn z.B.…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4">
                <a:solidFill>
                  <a:srgbClr val="000000"/>
                </a:solidFill>
                <a:latin typeface="Calibri"/>
              </a:rPr>
              <a:t>ein Service Level Agreement über eine bestimmte Zeitdauer abgeschlossen wird und die Vereinbarung regelmäßige Zahlungen vorsieht (zum Beispiel Jahresgebühren für Updates/Maintenance)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87" name="Grafik 586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8" name="Objekt 1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589" name="Objek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90" name="Grafik 625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591" name="CustomShape 3"/>
          <p:cNvSpPr/>
          <p:nvPr/>
        </p:nvSpPr>
        <p:spPr>
          <a:xfrm>
            <a:off x="838800" y="29520"/>
            <a:ext cx="6969600" cy="132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800" b="1" strike="noStrike" spc="-4">
                <a:solidFill>
                  <a:srgbClr val="000000"/>
                </a:solidFill>
                <a:latin typeface="Calibri"/>
                <a:ea typeface="DejaVu Sans"/>
              </a:rPr>
              <a:t>Kommerzielle Dienstleistung (3/4)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2" name="CustomShape 5"/>
          <p:cNvSpPr/>
          <p:nvPr/>
        </p:nvSpPr>
        <p:spPr>
          <a:xfrm>
            <a:off x="288000" y="1519200"/>
            <a:ext cx="11770920" cy="3661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720">
              <a:lnSpc>
                <a:spcPct val="100000"/>
              </a:lnSpc>
              <a:buNone/>
            </a:pPr>
            <a:r>
              <a:rPr lang="de-DE" sz="1400" b="1" strike="noStrike" spc="-4">
                <a:solidFill>
                  <a:srgbClr val="000000"/>
                </a:solidFill>
                <a:latin typeface="Calibri"/>
              </a:rPr>
              <a:t>Aufwandsabschätzung „Vertriebsmodell“: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Wieviel Aufwand für Marketing und Vertrieb wird nötig sein, um die Anzahl der Kund:innen zu erreichen?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Gibt es bereits Interessent:innen?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Gibt es Ansatzpunkte für die Identifikation und Ansprache von Kund:innen, z.B. innerhalb der Software, für die die Dienstleistung angeboten wird?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3" name="Textfeld 49"/>
          <p:cNvSpPr/>
          <p:nvPr/>
        </p:nvSpPr>
        <p:spPr>
          <a:xfrm>
            <a:off x="288000" y="2282760"/>
            <a:ext cx="5759640" cy="179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400" b="1" strike="noStrike" spc="-1">
                <a:solidFill>
                  <a:srgbClr val="000000"/>
                </a:solidFill>
                <a:latin typeface="Calibri"/>
              </a:rPr>
              <a:t>Direkt</a:t>
            </a: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 wenn z.B.…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Bereits Kontakt zu potentiellen Kund:innen besteht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Das Renommee der Einrichtung oder der Entwickler für die Vermarktung der </a:t>
            </a: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Dienstleistung </a:t>
            </a: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von Vorteil sind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Die Ressourcen für einen Direktvertrieb vorhanden sind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Der Vertrieb mit der Software, für die die Dienstleistung angeboten wird, gekoppelt werden kann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4" name="Textfeld 50"/>
          <p:cNvSpPr/>
          <p:nvPr/>
        </p:nvSpPr>
        <p:spPr>
          <a:xfrm>
            <a:off x="6299280" y="2282760"/>
            <a:ext cx="5759640" cy="179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400" b="1" strike="noStrike" spc="-1">
                <a:solidFill>
                  <a:srgbClr val="000000"/>
                </a:solidFill>
                <a:latin typeface="Calibri"/>
              </a:rPr>
              <a:t>Netzwerk</a:t>
            </a: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 wenn z.B.…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Ein Netzwerk an Multiplikatoren vorhanden ist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Die Ressourcen für einen Direktvertrieb nicht vorhanden sind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Es Marktakteure gibt, die bereits Beziehungen mit den potentiellen Kunden oder etablierte Vertriebswege haben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Der Service für eine Vielzahl von Kund:innen von Interesse ist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95" name="Gruppieren 13"/>
          <p:cNvGrpSpPr/>
          <p:nvPr/>
        </p:nvGrpSpPr>
        <p:grpSpPr>
          <a:xfrm>
            <a:off x="304200" y="1555200"/>
            <a:ext cx="11583360" cy="544680"/>
            <a:chOff x="304200" y="1555200"/>
            <a:chExt cx="11583360" cy="544680"/>
          </a:xfrm>
        </p:grpSpPr>
        <p:grpSp>
          <p:nvGrpSpPr>
            <p:cNvPr id="596" name="Gruppieren 14"/>
            <p:cNvGrpSpPr/>
            <p:nvPr/>
          </p:nvGrpSpPr>
          <p:grpSpPr>
            <a:xfrm>
              <a:off x="304200" y="1555200"/>
              <a:ext cx="11583360" cy="544680"/>
              <a:chOff x="304200" y="1555200"/>
              <a:chExt cx="11583360" cy="544680"/>
            </a:xfrm>
          </p:grpSpPr>
          <p:sp>
            <p:nvSpPr>
              <p:cNvPr id="597" name="Gerade Verbindung mit Pfeil 18"/>
              <p:cNvSpPr/>
              <p:nvPr/>
            </p:nvSpPr>
            <p:spPr>
              <a:xfrm>
                <a:off x="2473920" y="1924560"/>
                <a:ext cx="719964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>
                <a:solidFill>
                  <a:srgbClr val="3F6EC2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90000" rIns="90000" bIns="90000" anchor="t">
                <a:noAutofit/>
              </a:bodyPr>
              <a:lstStyle/>
              <a:p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98" name="Textfeld 19"/>
              <p:cNvSpPr/>
              <p:nvPr/>
            </p:nvSpPr>
            <p:spPr>
              <a:xfrm>
                <a:off x="4789440" y="1555200"/>
                <a:ext cx="2568960" cy="36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de-DE" sz="1800" b="0" strike="noStrike" spc="-1">
                    <a:solidFill>
                      <a:schemeClr val="accent1"/>
                    </a:solidFill>
                    <a:latin typeface="Calibri"/>
                  </a:rPr>
                  <a:t>Vertriebsmodell</a:t>
                </a:r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99" name="Textfeld 20"/>
              <p:cNvSpPr/>
              <p:nvPr/>
            </p:nvSpPr>
            <p:spPr>
              <a:xfrm>
                <a:off x="304200" y="1735920"/>
                <a:ext cx="2159640" cy="36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r">
                  <a:lnSpc>
                    <a:spcPct val="100000"/>
                  </a:lnSpc>
                  <a:buNone/>
                </a:pPr>
                <a:r>
                  <a:rPr lang="de-DE" sz="1800" b="0" strike="noStrike" spc="-1">
                    <a:solidFill>
                      <a:srgbClr val="000000"/>
                    </a:solidFill>
                    <a:latin typeface="Calibri"/>
                  </a:rPr>
                  <a:t>Direkt</a:t>
                </a:r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00" name="Textfeld 21"/>
              <p:cNvSpPr/>
              <p:nvPr/>
            </p:nvSpPr>
            <p:spPr>
              <a:xfrm>
                <a:off x="9727920" y="1735920"/>
                <a:ext cx="2159640" cy="36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:r>
                  <a:rPr lang="de-DE" sz="1800" b="0" strike="noStrike" spc="-1">
                    <a:solidFill>
                      <a:srgbClr val="000000"/>
                    </a:solidFill>
                    <a:latin typeface="Calibri"/>
                  </a:rPr>
                  <a:t>Netzwerk</a:t>
                </a:r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01" name="Ellipse 23"/>
              <p:cNvSpPr/>
              <p:nvPr/>
            </p:nvSpPr>
            <p:spPr>
              <a:xfrm>
                <a:off x="5113800" y="1861920"/>
                <a:ext cx="144720" cy="144000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90000" rIns="90000" bIns="90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endParaRPr lang="de-DE" sz="1800" b="0" strike="noStrike" spc="-1">
                  <a:solidFill>
                    <a:schemeClr val="lt1"/>
                  </a:solidFill>
                  <a:latin typeface="Calibri"/>
                </a:endParaRPr>
              </a:p>
            </p:txBody>
          </p:sp>
        </p:grpSp>
        <p:grpSp>
          <p:nvGrpSpPr>
            <p:cNvPr id="602" name="Gruppieren 15"/>
            <p:cNvGrpSpPr/>
            <p:nvPr/>
          </p:nvGrpSpPr>
          <p:grpSpPr>
            <a:xfrm>
              <a:off x="3471120" y="2063880"/>
              <a:ext cx="5249160" cy="360"/>
              <a:chOff x="3471120" y="2063880"/>
              <a:chExt cx="5249160" cy="360"/>
            </a:xfrm>
          </p:grpSpPr>
          <p:sp>
            <p:nvSpPr>
              <p:cNvPr id="603" name="Gerade Verbindung mit Pfeil 16"/>
              <p:cNvSpPr/>
              <p:nvPr/>
            </p:nvSpPr>
            <p:spPr>
              <a:xfrm>
                <a:off x="6560640" y="2063880"/>
                <a:ext cx="215964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>
                <a:solidFill>
                  <a:srgbClr val="000000">
                    <a:lumMod val="85000"/>
                    <a:lumOff val="15000"/>
                  </a:srgbClr>
                </a:solidFill>
                <a:prstDash val="dash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90000" rIns="90000" bIns="90000" anchor="t">
                <a:noAutofit/>
              </a:bodyPr>
              <a:lstStyle/>
              <a:p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04" name="Gerade Verbindung mit Pfeil 17"/>
              <p:cNvSpPr/>
              <p:nvPr/>
            </p:nvSpPr>
            <p:spPr>
              <a:xfrm flipH="1">
                <a:off x="3470760" y="2063880"/>
                <a:ext cx="215964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>
                <a:solidFill>
                  <a:srgbClr val="000000">
                    <a:lumMod val="85000"/>
                    <a:lumOff val="15000"/>
                  </a:srgbClr>
                </a:solidFill>
                <a:prstDash val="dash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90000" rIns="90000" bIns="90000" anchor="t">
                <a:noAutofit/>
              </a:bodyPr>
              <a:lstStyle/>
              <a:p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605" name="Textfeld 24"/>
          <p:cNvSpPr/>
          <p:nvPr/>
        </p:nvSpPr>
        <p:spPr>
          <a:xfrm>
            <a:off x="9673920" y="2003400"/>
            <a:ext cx="2159640" cy="25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100" b="0" strike="noStrike" spc="-1">
                <a:solidFill>
                  <a:srgbClr val="000000"/>
                </a:solidFill>
                <a:latin typeface="Calibri"/>
              </a:rPr>
              <a:t>(Multiplikatoren und Sublizenzen)</a:t>
            </a:r>
            <a:endParaRPr lang="de-DE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6" name="Gleichschenkliges Dreieck 25"/>
          <p:cNvSpPr/>
          <p:nvPr/>
        </p:nvSpPr>
        <p:spPr>
          <a:xfrm rot="10800000">
            <a:off x="11027520" y="5087880"/>
            <a:ext cx="349200" cy="239760"/>
          </a:xfrm>
          <a:prstGeom prst="triangle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0000" rIns="90000" bIns="90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4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07" name="Textfeld 26"/>
          <p:cNvSpPr/>
          <p:nvPr/>
        </p:nvSpPr>
        <p:spPr>
          <a:xfrm>
            <a:off x="10402200" y="5341320"/>
            <a:ext cx="1423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Nächste Folie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8" name="Grafik 607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9" name="Objekt 1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610" name="Objek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1" name="Grafik 625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612" name="CustomShape 3"/>
          <p:cNvSpPr/>
          <p:nvPr/>
        </p:nvSpPr>
        <p:spPr>
          <a:xfrm>
            <a:off x="838800" y="29520"/>
            <a:ext cx="6969600" cy="132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800" b="1" strike="noStrike" spc="-4">
                <a:solidFill>
                  <a:srgbClr val="000000"/>
                </a:solidFill>
                <a:latin typeface="Calibri"/>
                <a:ea typeface="DejaVu Sans"/>
              </a:rPr>
              <a:t>Kommerzielle Dienstleistung (4/4)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3" name="CustomShape 1"/>
          <p:cNvSpPr/>
          <p:nvPr/>
        </p:nvSpPr>
        <p:spPr>
          <a:xfrm>
            <a:off x="288000" y="1492920"/>
            <a:ext cx="11770920" cy="2277720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Dauer: Erlöse innerhalb der Vertragsdauer sollten den Aufwand der Dienstleistungsentwicklung decken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Kündigungsrechte: Deckung des Aufwands der Dienstleistungsentwicklung sollte gesichert sein, bevor ein Kündigungsrecht ausgeübt werden kann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Service Level Agreements: Wenn es die Vermarktung der Dienstleistung unterstützt, abhängig von Kundenbedürfnissen, Zahlungsbereitschaft und Machbarkeit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720">
              <a:lnSpc>
                <a:spcPct val="100000"/>
              </a:lnSpc>
              <a:buNone/>
            </a:pPr>
            <a:r>
              <a:rPr lang="de-DE" sz="1400" b="1" strike="noStrike" spc="-4">
                <a:solidFill>
                  <a:srgbClr val="000000"/>
                </a:solidFill>
                <a:latin typeface="Calibri"/>
              </a:rPr>
              <a:t>Aufwandsabschätzung „Ausgestaltung des Dienstleistungsvertrages“ 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Wie aufwendig wird die Auswahl oder Ausgestaltung der Verträge</a:t>
            </a: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? </a:t>
            </a:r>
            <a:r>
              <a:rPr lang="de-DE" sz="1400" b="0" strike="noStrike" spc="-4">
                <a:solidFill>
                  <a:srgbClr val="000000"/>
                </a:solidFill>
                <a:latin typeface="Wingdings"/>
                <a:ea typeface="DejaVu Sans"/>
              </a:rPr>
              <a:t></a:t>
            </a: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 Abhängig von der Kompatibilität der Anforderungen beider Vertragsparteien an die Verträge, sowie der Nutzbarkeit von vorhandenen Verträgen oder Vorlagen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4" name="Textfeld 8"/>
          <p:cNvSpPr/>
          <p:nvPr/>
        </p:nvSpPr>
        <p:spPr>
          <a:xfrm>
            <a:off x="3224520" y="1492920"/>
            <a:ext cx="57423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chemeClr val="accent1"/>
                </a:solidFill>
                <a:latin typeface="Calibri"/>
              </a:rPr>
              <a:t>Sonstige Regelungsbedarfe des Dienstleistungsvertrages 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5" name="Gleichschenkliges Dreieck 82"/>
          <p:cNvSpPr/>
          <p:nvPr/>
        </p:nvSpPr>
        <p:spPr>
          <a:xfrm rot="10800000">
            <a:off x="11421720" y="3728160"/>
            <a:ext cx="349200" cy="239760"/>
          </a:xfrm>
          <a:prstGeom prst="triangle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0000" rIns="90000" bIns="90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4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16" name="Rechteck 9"/>
          <p:cNvSpPr/>
          <p:nvPr/>
        </p:nvSpPr>
        <p:spPr>
          <a:xfrm>
            <a:off x="288000" y="4503960"/>
            <a:ext cx="11770920" cy="515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Ist der erwartete (Deckungs-) Beitrag erreichbar und sind die Ressourcen / Kapazitäten dafür vorhanden?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Ist das Modell inhaltlich und wirtschaftlich umsetzbar (wirtschaftlich = Übersteigt der Nutzen die Kosten)?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7" name="Textfeld 10"/>
          <p:cNvSpPr/>
          <p:nvPr/>
        </p:nvSpPr>
        <p:spPr>
          <a:xfrm>
            <a:off x="8733600" y="4134600"/>
            <a:ext cx="32763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800" b="1" strike="noStrike" spc="-1">
                <a:solidFill>
                  <a:srgbClr val="000000"/>
                </a:solidFill>
                <a:latin typeface="Calibri"/>
              </a:rPr>
              <a:t>Schritt 3: Kosten-Nutzen-Analyse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8" name="Grafik 617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" name="Objekt 225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227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8" name="Group 18"/>
          <p:cNvGrpSpPr/>
          <p:nvPr/>
        </p:nvGrpSpPr>
        <p:grpSpPr>
          <a:xfrm>
            <a:off x="968760" y="1838160"/>
            <a:ext cx="7715160" cy="428040"/>
            <a:chOff x="968760" y="1838160"/>
            <a:chExt cx="7715160" cy="428040"/>
          </a:xfrm>
        </p:grpSpPr>
        <p:sp>
          <p:nvSpPr>
            <p:cNvPr id="229" name="Rechteck 8"/>
            <p:cNvSpPr/>
            <p:nvPr/>
          </p:nvSpPr>
          <p:spPr>
            <a:xfrm>
              <a:off x="1393920" y="1838160"/>
              <a:ext cx="7290000" cy="42804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1"/>
                </a:spcAft>
                <a:buNone/>
              </a:pPr>
              <a:endParaRPr lang="en-GB" sz="16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30" name="Textplatzhalter 7"/>
            <p:cNvSpPr/>
            <p:nvPr/>
          </p:nvSpPr>
          <p:spPr>
            <a:xfrm>
              <a:off x="2241360" y="1842480"/>
              <a:ext cx="6404760" cy="419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1"/>
                </a:spcBef>
                <a:buNone/>
                <a:tabLst>
                  <a:tab pos="0" algn="l"/>
                </a:tabLst>
              </a:pPr>
              <a:r>
                <a:rPr lang="de-DE" sz="1600" b="1" strike="noStrike" spc="-4">
                  <a:solidFill>
                    <a:srgbClr val="000000"/>
                  </a:solidFill>
                  <a:latin typeface="Calibri"/>
                  <a:ea typeface="DejaVu Sans"/>
                </a:rPr>
                <a:t>Kommerzielle Lizensierung</a:t>
              </a:r>
              <a:endParaRPr lang="de-DE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1" name="Rechteck 25"/>
            <p:cNvSpPr/>
            <p:nvPr/>
          </p:nvSpPr>
          <p:spPr>
            <a:xfrm>
              <a:off x="968760" y="1838160"/>
              <a:ext cx="428040" cy="428040"/>
            </a:xfrm>
            <a:prstGeom prst="rect">
              <a:avLst/>
            </a:prstGeom>
            <a:solidFill>
              <a:srgbClr val="222A3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1"/>
                </a:spcAft>
                <a:buNone/>
              </a:pPr>
              <a:r>
                <a:rPr lang="en-GB" sz="1400" b="0" strike="noStrike" spc="-1">
                  <a:solidFill>
                    <a:srgbClr val="FFFFFF"/>
                  </a:solidFill>
                  <a:latin typeface="Bebas Neue"/>
                </a:rPr>
                <a:t>01</a:t>
              </a:r>
              <a:endParaRPr lang="de-DE" sz="14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32" name="Group 7"/>
          <p:cNvGrpSpPr/>
          <p:nvPr/>
        </p:nvGrpSpPr>
        <p:grpSpPr>
          <a:xfrm>
            <a:off x="968760" y="2905920"/>
            <a:ext cx="7712280" cy="428040"/>
            <a:chOff x="968760" y="2905920"/>
            <a:chExt cx="7712280" cy="428040"/>
          </a:xfrm>
        </p:grpSpPr>
        <p:sp>
          <p:nvSpPr>
            <p:cNvPr id="233" name="Rechteck 11"/>
            <p:cNvSpPr/>
            <p:nvPr/>
          </p:nvSpPr>
          <p:spPr>
            <a:xfrm>
              <a:off x="1391040" y="2905920"/>
              <a:ext cx="7290000" cy="42804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1"/>
                </a:spcAft>
                <a:buNone/>
              </a:pPr>
              <a:endParaRPr lang="en-GB" sz="16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34" name="Textplatzhalter 7"/>
            <p:cNvSpPr/>
            <p:nvPr/>
          </p:nvSpPr>
          <p:spPr>
            <a:xfrm>
              <a:off x="2242440" y="2910240"/>
              <a:ext cx="6404760" cy="419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1"/>
                </a:spcBef>
                <a:buNone/>
                <a:tabLst>
                  <a:tab pos="0" algn="l"/>
                </a:tabLst>
              </a:pPr>
              <a:r>
                <a:rPr lang="de-DE" sz="1600" b="1" strike="noStrike" spc="-4">
                  <a:solidFill>
                    <a:srgbClr val="000000"/>
                  </a:solidFill>
                  <a:latin typeface="Calibri"/>
                  <a:ea typeface="DejaVu Sans"/>
                </a:rPr>
                <a:t>Open Source Veröffentlichung</a:t>
              </a:r>
              <a:endParaRPr lang="de-DE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5" name="Rechteck 26"/>
            <p:cNvSpPr/>
            <p:nvPr/>
          </p:nvSpPr>
          <p:spPr>
            <a:xfrm>
              <a:off x="968760" y="2905920"/>
              <a:ext cx="428040" cy="428040"/>
            </a:xfrm>
            <a:prstGeom prst="rect">
              <a:avLst/>
            </a:prstGeom>
            <a:solidFill>
              <a:srgbClr val="222A3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1"/>
                </a:spcAft>
                <a:buNone/>
              </a:pPr>
              <a:r>
                <a:rPr lang="en-GB" sz="1400" b="0" strike="noStrike" spc="-1">
                  <a:solidFill>
                    <a:srgbClr val="FFFFFF"/>
                  </a:solidFill>
                  <a:latin typeface="Bebas Neue"/>
                </a:rPr>
                <a:t>03</a:t>
              </a:r>
              <a:endParaRPr lang="de-DE" sz="14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36" name="Group 5"/>
          <p:cNvGrpSpPr/>
          <p:nvPr/>
        </p:nvGrpSpPr>
        <p:grpSpPr>
          <a:xfrm>
            <a:off x="968760" y="3973680"/>
            <a:ext cx="7715160" cy="428040"/>
            <a:chOff x="968760" y="3973680"/>
            <a:chExt cx="7715160" cy="428040"/>
          </a:xfrm>
        </p:grpSpPr>
        <p:sp>
          <p:nvSpPr>
            <p:cNvPr id="237" name="Rechteck 14"/>
            <p:cNvSpPr/>
            <p:nvPr/>
          </p:nvSpPr>
          <p:spPr>
            <a:xfrm>
              <a:off x="1393920" y="3973680"/>
              <a:ext cx="7290000" cy="42804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1"/>
                </a:spcAft>
                <a:buNone/>
              </a:pPr>
              <a:endParaRPr lang="en-GB" sz="16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38" name="Textplatzhalter 7"/>
            <p:cNvSpPr/>
            <p:nvPr/>
          </p:nvSpPr>
          <p:spPr>
            <a:xfrm>
              <a:off x="2241360" y="3978000"/>
              <a:ext cx="6404760" cy="419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1"/>
                </a:spcBef>
                <a:buNone/>
                <a:tabLst>
                  <a:tab pos="0" algn="l"/>
                </a:tabLst>
              </a:pPr>
              <a:r>
                <a:rPr lang="de-DE" sz="1600" b="1" strike="noStrike" spc="-4" dirty="0">
                  <a:solidFill>
                    <a:srgbClr val="000000"/>
                  </a:solidFill>
                  <a:latin typeface="Calibri"/>
                  <a:ea typeface="DejaVu Sans"/>
                </a:rPr>
                <a:t>SaaS</a:t>
              </a:r>
              <a:endParaRPr lang="de-DE" sz="16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9" name="Rechteck 27"/>
            <p:cNvSpPr/>
            <p:nvPr/>
          </p:nvSpPr>
          <p:spPr>
            <a:xfrm>
              <a:off x="968760" y="3973680"/>
              <a:ext cx="428040" cy="428040"/>
            </a:xfrm>
            <a:prstGeom prst="rect">
              <a:avLst/>
            </a:prstGeom>
            <a:solidFill>
              <a:srgbClr val="222A3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1"/>
                </a:spcAft>
                <a:buNone/>
              </a:pPr>
              <a:r>
                <a:rPr lang="en-GB" sz="1400" b="0" strike="noStrike" spc="-1">
                  <a:solidFill>
                    <a:srgbClr val="FFFFFF"/>
                  </a:solidFill>
                  <a:latin typeface="Bebas Neue"/>
                </a:rPr>
                <a:t>05</a:t>
              </a:r>
              <a:endParaRPr lang="de-DE" sz="14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40" name="CustomShape 3"/>
          <p:cNvSpPr/>
          <p:nvPr/>
        </p:nvSpPr>
        <p:spPr>
          <a:xfrm>
            <a:off x="838800" y="29520"/>
            <a:ext cx="9502200" cy="132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800" b="0" strike="noStrike" spc="-4">
                <a:solidFill>
                  <a:srgbClr val="000000"/>
                </a:solidFill>
                <a:latin typeface="Calibri Light"/>
                <a:ea typeface="DejaVu Sans"/>
              </a:rPr>
              <a:t>Über den Entscheidungsbaum werden verschiedene Geschäftsmodelloptionen herausgestellt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41" name="Group 3"/>
          <p:cNvGrpSpPr/>
          <p:nvPr/>
        </p:nvGrpSpPr>
        <p:grpSpPr>
          <a:xfrm>
            <a:off x="968760" y="4507560"/>
            <a:ext cx="7715160" cy="428040"/>
            <a:chOff x="968760" y="4507560"/>
            <a:chExt cx="7715160" cy="428040"/>
          </a:xfrm>
        </p:grpSpPr>
        <p:sp>
          <p:nvSpPr>
            <p:cNvPr id="242" name="Rechteck 13"/>
            <p:cNvSpPr/>
            <p:nvPr/>
          </p:nvSpPr>
          <p:spPr>
            <a:xfrm>
              <a:off x="1393920" y="4507560"/>
              <a:ext cx="7290000" cy="42804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1"/>
                </a:spcAft>
                <a:buNone/>
              </a:pPr>
              <a:endParaRPr lang="en-GB" sz="16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43" name="Textplatzhalter 7"/>
            <p:cNvSpPr/>
            <p:nvPr/>
          </p:nvSpPr>
          <p:spPr>
            <a:xfrm>
              <a:off x="2241360" y="4511880"/>
              <a:ext cx="6404760" cy="419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1"/>
                </a:spcBef>
                <a:buNone/>
                <a:tabLst>
                  <a:tab pos="0" algn="l"/>
                </a:tabLst>
              </a:pPr>
              <a:r>
                <a:rPr lang="de-DE" sz="1600" b="1" strike="noStrike" spc="-4">
                  <a:solidFill>
                    <a:srgbClr val="000000"/>
                  </a:solidFill>
                  <a:latin typeface="Calibri"/>
                  <a:ea typeface="DejaVu Sans"/>
                </a:rPr>
                <a:t>Bereitstellung auf Drittanbieterplattformen</a:t>
              </a:r>
              <a:endParaRPr lang="de-DE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4" name="Rechteck 17"/>
            <p:cNvSpPr/>
            <p:nvPr/>
          </p:nvSpPr>
          <p:spPr>
            <a:xfrm>
              <a:off x="968760" y="4507560"/>
              <a:ext cx="428040" cy="428040"/>
            </a:xfrm>
            <a:prstGeom prst="rect">
              <a:avLst/>
            </a:prstGeom>
            <a:solidFill>
              <a:srgbClr val="222A3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1"/>
                </a:spcAft>
                <a:buNone/>
              </a:pPr>
              <a:r>
                <a:rPr lang="en-GB" sz="1400" b="0" strike="noStrike" spc="-1">
                  <a:solidFill>
                    <a:srgbClr val="FFFFFF"/>
                  </a:solidFill>
                  <a:latin typeface="Bebas Neue"/>
                </a:rPr>
                <a:t>06</a:t>
              </a:r>
              <a:endParaRPr lang="de-DE" sz="14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45" name="Textfeld 22"/>
          <p:cNvSpPr/>
          <p:nvPr/>
        </p:nvSpPr>
        <p:spPr>
          <a:xfrm>
            <a:off x="935280" y="5613840"/>
            <a:ext cx="65055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2. Für jede Option Zielsetzung und Rahmenbedingungen bestimmen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Textfeld 23"/>
          <p:cNvSpPr/>
          <p:nvPr/>
        </p:nvSpPr>
        <p:spPr>
          <a:xfrm>
            <a:off x="948960" y="5955480"/>
            <a:ext cx="83818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3. Für jede Option Geschäftsmodellentwicklung und Aufwandsabschätzung durchführen 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Textfeld 24"/>
          <p:cNvSpPr/>
          <p:nvPr/>
        </p:nvSpPr>
        <p:spPr>
          <a:xfrm>
            <a:off x="930960" y="1377720"/>
            <a:ext cx="23817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1. Optionen bestimmen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Textfeld 28"/>
          <p:cNvSpPr/>
          <p:nvPr/>
        </p:nvSpPr>
        <p:spPr>
          <a:xfrm>
            <a:off x="927720" y="6305760"/>
            <a:ext cx="5361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4. Für jede Option Kosten-Nutzen Verhältnis bestimmen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49" name="Group 10"/>
          <p:cNvGrpSpPr/>
          <p:nvPr/>
        </p:nvGrpSpPr>
        <p:grpSpPr>
          <a:xfrm>
            <a:off x="968760" y="2372040"/>
            <a:ext cx="7715160" cy="428040"/>
            <a:chOff x="968760" y="2372040"/>
            <a:chExt cx="7715160" cy="428040"/>
          </a:xfrm>
        </p:grpSpPr>
        <p:sp>
          <p:nvSpPr>
            <p:cNvPr id="250" name="Rechteck 8"/>
            <p:cNvSpPr/>
            <p:nvPr/>
          </p:nvSpPr>
          <p:spPr>
            <a:xfrm>
              <a:off x="1393920" y="2372040"/>
              <a:ext cx="7290000" cy="42804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1"/>
                </a:spcAft>
                <a:buNone/>
              </a:pPr>
              <a:endParaRPr lang="en-GB" sz="16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51" name="Textplatzhalter 7"/>
            <p:cNvSpPr/>
            <p:nvPr/>
          </p:nvSpPr>
          <p:spPr>
            <a:xfrm>
              <a:off x="2241360" y="2376360"/>
              <a:ext cx="6404760" cy="419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1"/>
                </a:spcBef>
                <a:buNone/>
                <a:tabLst>
                  <a:tab pos="0" algn="l"/>
                </a:tabLst>
              </a:pPr>
              <a:r>
                <a:rPr lang="de-DE" sz="1600" b="1" strike="noStrike" spc="-4">
                  <a:solidFill>
                    <a:srgbClr val="000000"/>
                  </a:solidFill>
                  <a:latin typeface="Calibri"/>
                  <a:ea typeface="DejaVu Sans"/>
                </a:rPr>
                <a:t>Kernlizenzierung + Addons</a:t>
              </a:r>
              <a:endParaRPr lang="de-DE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2" name="Rechteck 25"/>
            <p:cNvSpPr/>
            <p:nvPr/>
          </p:nvSpPr>
          <p:spPr>
            <a:xfrm>
              <a:off x="968760" y="2372040"/>
              <a:ext cx="428040" cy="428040"/>
            </a:xfrm>
            <a:prstGeom prst="rect">
              <a:avLst/>
            </a:prstGeom>
            <a:solidFill>
              <a:srgbClr val="222A3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1"/>
                </a:spcAft>
                <a:buNone/>
              </a:pPr>
              <a:r>
                <a:rPr lang="en-GB" sz="1400" b="0" strike="noStrike" spc="-1">
                  <a:solidFill>
                    <a:srgbClr val="FFFFFF"/>
                  </a:solidFill>
                  <a:latin typeface="Bebas Neue"/>
                </a:rPr>
                <a:t>02</a:t>
              </a:r>
              <a:endParaRPr lang="de-DE" sz="14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53" name="Group 6"/>
          <p:cNvGrpSpPr/>
          <p:nvPr/>
        </p:nvGrpSpPr>
        <p:grpSpPr>
          <a:xfrm>
            <a:off x="968760" y="3439800"/>
            <a:ext cx="7712280" cy="428040"/>
            <a:chOff x="968760" y="3439800"/>
            <a:chExt cx="7712280" cy="428040"/>
          </a:xfrm>
        </p:grpSpPr>
        <p:sp>
          <p:nvSpPr>
            <p:cNvPr id="254" name="Rechteck 11"/>
            <p:cNvSpPr/>
            <p:nvPr/>
          </p:nvSpPr>
          <p:spPr>
            <a:xfrm>
              <a:off x="1391040" y="3439800"/>
              <a:ext cx="7290000" cy="42804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1"/>
                </a:spcAft>
                <a:buNone/>
              </a:pPr>
              <a:endParaRPr lang="en-GB" sz="16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55" name="Textplatzhalter 7"/>
            <p:cNvSpPr/>
            <p:nvPr/>
          </p:nvSpPr>
          <p:spPr>
            <a:xfrm>
              <a:off x="2242440" y="3444120"/>
              <a:ext cx="6404760" cy="419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1"/>
                </a:spcBef>
                <a:buNone/>
                <a:tabLst>
                  <a:tab pos="0" algn="l"/>
                </a:tabLst>
              </a:pPr>
              <a:r>
                <a:rPr lang="de-DE" sz="1600" b="1" strike="noStrike" spc="-4">
                  <a:solidFill>
                    <a:srgbClr val="000000"/>
                  </a:solidFill>
                  <a:latin typeface="Calibri"/>
                  <a:ea typeface="DejaVu Sans"/>
                </a:rPr>
                <a:t>Dual Lizenzierung</a:t>
              </a:r>
              <a:endParaRPr lang="de-DE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6" name="Rechteck 26"/>
            <p:cNvSpPr/>
            <p:nvPr/>
          </p:nvSpPr>
          <p:spPr>
            <a:xfrm>
              <a:off x="968760" y="3439800"/>
              <a:ext cx="428040" cy="428040"/>
            </a:xfrm>
            <a:prstGeom prst="rect">
              <a:avLst/>
            </a:prstGeom>
            <a:solidFill>
              <a:srgbClr val="222A3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1"/>
                </a:spcAft>
                <a:buNone/>
              </a:pPr>
              <a:r>
                <a:rPr lang="en-GB" sz="1400" b="0" strike="noStrike" spc="-1">
                  <a:solidFill>
                    <a:srgbClr val="FFFFFF"/>
                  </a:solidFill>
                  <a:latin typeface="Bebas Neue"/>
                </a:rPr>
                <a:t>04</a:t>
              </a:r>
              <a:endParaRPr lang="de-DE" sz="14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57" name="Group 2"/>
          <p:cNvGrpSpPr/>
          <p:nvPr/>
        </p:nvGrpSpPr>
        <p:grpSpPr>
          <a:xfrm>
            <a:off x="968760" y="5041440"/>
            <a:ext cx="7715160" cy="428040"/>
            <a:chOff x="968760" y="5041440"/>
            <a:chExt cx="7715160" cy="428040"/>
          </a:xfrm>
        </p:grpSpPr>
        <p:sp>
          <p:nvSpPr>
            <p:cNvPr id="258" name="Rechteck 13"/>
            <p:cNvSpPr/>
            <p:nvPr/>
          </p:nvSpPr>
          <p:spPr>
            <a:xfrm>
              <a:off x="1393920" y="5041440"/>
              <a:ext cx="7290000" cy="42804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1"/>
                </a:spcAft>
                <a:buNone/>
              </a:pPr>
              <a:endParaRPr lang="en-GB" sz="16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59" name="Textplatzhalter 7"/>
            <p:cNvSpPr/>
            <p:nvPr/>
          </p:nvSpPr>
          <p:spPr>
            <a:xfrm>
              <a:off x="2241360" y="5045760"/>
              <a:ext cx="6404760" cy="419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1"/>
                </a:spcBef>
                <a:buNone/>
                <a:tabLst>
                  <a:tab pos="0" algn="l"/>
                </a:tabLst>
              </a:pPr>
              <a:r>
                <a:rPr lang="de-DE" sz="1600" b="1" strike="noStrike" spc="-4">
                  <a:solidFill>
                    <a:srgbClr val="000000"/>
                  </a:solidFill>
                  <a:latin typeface="Calibri"/>
                  <a:ea typeface="DejaVu Sans"/>
                </a:rPr>
                <a:t>Kommerzielle Dienstleistungen</a:t>
              </a:r>
              <a:endParaRPr lang="de-DE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0" name="Rechteck 17"/>
            <p:cNvSpPr/>
            <p:nvPr/>
          </p:nvSpPr>
          <p:spPr>
            <a:xfrm>
              <a:off x="968760" y="5041440"/>
              <a:ext cx="428040" cy="428040"/>
            </a:xfrm>
            <a:prstGeom prst="rect">
              <a:avLst/>
            </a:prstGeom>
            <a:solidFill>
              <a:srgbClr val="222A3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1"/>
                </a:spcAft>
                <a:buNone/>
              </a:pPr>
              <a:r>
                <a:rPr lang="en-GB" sz="1400" b="0" strike="noStrike" spc="-1">
                  <a:solidFill>
                    <a:srgbClr val="FFFFFF"/>
                  </a:solidFill>
                  <a:latin typeface="Bebas Neue"/>
                </a:rPr>
                <a:t>07</a:t>
              </a:r>
              <a:endParaRPr lang="de-DE" sz="14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261" name="Grafik 260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2" name="Objekt 261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263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4" name="CustomShape 3"/>
          <p:cNvSpPr/>
          <p:nvPr/>
        </p:nvSpPr>
        <p:spPr>
          <a:xfrm>
            <a:off x="838800" y="29520"/>
            <a:ext cx="10655280" cy="132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800" b="0" strike="noStrike" spc="-4">
                <a:solidFill>
                  <a:srgbClr val="000000"/>
                </a:solidFill>
                <a:latin typeface="Calibri Light"/>
                <a:ea typeface="DejaVu Sans"/>
              </a:rPr>
              <a:t>Unter Berücksichtigung verschiedener Dimensionen kann </a:t>
            </a:r>
            <a:br>
              <a:rPr sz="2800"/>
            </a:br>
            <a:r>
              <a:rPr lang="de-DE" sz="2800" b="0" strike="noStrike" spc="-4">
                <a:solidFill>
                  <a:srgbClr val="000000"/>
                </a:solidFill>
                <a:latin typeface="Calibri Light"/>
                <a:ea typeface="DejaVu Sans"/>
              </a:rPr>
              <a:t>ein Geschäftsmodell erarbeitet werden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Gerade Verbindung mit Pfeil 11"/>
          <p:cNvSpPr/>
          <p:nvPr/>
        </p:nvSpPr>
        <p:spPr>
          <a:xfrm>
            <a:off x="2511000" y="3146400"/>
            <a:ext cx="71996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3F6EC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90000" rIns="90000" bIns="90000" anchor="t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Gerade Verbindung mit Pfeil 12"/>
          <p:cNvSpPr/>
          <p:nvPr/>
        </p:nvSpPr>
        <p:spPr>
          <a:xfrm>
            <a:off x="2511000" y="4096440"/>
            <a:ext cx="71996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3F6EC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90000" rIns="90000" bIns="90000" anchor="t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Gerade Verbindung mit Pfeil 13"/>
          <p:cNvSpPr/>
          <p:nvPr/>
        </p:nvSpPr>
        <p:spPr>
          <a:xfrm>
            <a:off x="2511000" y="5046120"/>
            <a:ext cx="71996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3F6EC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90000" rIns="90000" bIns="90000" anchor="t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Textfeld 14"/>
          <p:cNvSpPr/>
          <p:nvPr/>
        </p:nvSpPr>
        <p:spPr>
          <a:xfrm>
            <a:off x="4826520" y="1827360"/>
            <a:ext cx="25689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chemeClr val="accent1"/>
                </a:solidFill>
                <a:latin typeface="Calibri"/>
              </a:rPr>
              <a:t>Produktstrategie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Gerade Verbindung mit Pfeil 10"/>
          <p:cNvSpPr/>
          <p:nvPr/>
        </p:nvSpPr>
        <p:spPr>
          <a:xfrm>
            <a:off x="2511000" y="2196720"/>
            <a:ext cx="71996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3F6EC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90000" rIns="90000" bIns="90000" anchor="t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Textfeld 15"/>
          <p:cNvSpPr/>
          <p:nvPr/>
        </p:nvSpPr>
        <p:spPr>
          <a:xfrm>
            <a:off x="189000" y="1873440"/>
            <a:ext cx="22125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Kundenspezifische Entwicklung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Textfeld 16"/>
          <p:cNvSpPr/>
          <p:nvPr/>
        </p:nvSpPr>
        <p:spPr>
          <a:xfrm>
            <a:off x="9866520" y="2012040"/>
            <a:ext cx="18237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Standard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Textfeld 17"/>
          <p:cNvSpPr/>
          <p:nvPr/>
        </p:nvSpPr>
        <p:spPr>
          <a:xfrm>
            <a:off x="4826520" y="2777400"/>
            <a:ext cx="25689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chemeClr val="accent1"/>
                </a:solidFill>
                <a:latin typeface="Calibri"/>
              </a:rPr>
              <a:t>Umsatzströme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Textfeld 18"/>
          <p:cNvSpPr/>
          <p:nvPr/>
        </p:nvSpPr>
        <p:spPr>
          <a:xfrm>
            <a:off x="9866520" y="2964960"/>
            <a:ext cx="18237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Einmalzahlung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Textfeld 19"/>
          <p:cNvSpPr/>
          <p:nvPr/>
        </p:nvSpPr>
        <p:spPr>
          <a:xfrm>
            <a:off x="189000" y="2964960"/>
            <a:ext cx="22125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Umsatzbasiert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Textfeld 22"/>
          <p:cNvSpPr/>
          <p:nvPr/>
        </p:nvSpPr>
        <p:spPr>
          <a:xfrm>
            <a:off x="4826520" y="3727080"/>
            <a:ext cx="25689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chemeClr val="accent1"/>
                </a:solidFill>
                <a:latin typeface="Calibri"/>
              </a:rPr>
              <a:t>Vertriebsmodell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Textfeld 23"/>
          <p:cNvSpPr/>
          <p:nvPr/>
        </p:nvSpPr>
        <p:spPr>
          <a:xfrm>
            <a:off x="189000" y="3907800"/>
            <a:ext cx="22125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Direkt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Textfeld 24"/>
          <p:cNvSpPr/>
          <p:nvPr/>
        </p:nvSpPr>
        <p:spPr>
          <a:xfrm>
            <a:off x="9866520" y="3907800"/>
            <a:ext cx="18237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Netzwerk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Textfeld 25"/>
          <p:cNvSpPr/>
          <p:nvPr/>
        </p:nvSpPr>
        <p:spPr>
          <a:xfrm>
            <a:off x="4303800" y="4676760"/>
            <a:ext cx="36136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chemeClr val="accent1"/>
                </a:solidFill>
                <a:latin typeface="Calibri"/>
              </a:rPr>
              <a:t>Implementierung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Textfeld 26"/>
          <p:cNvSpPr/>
          <p:nvPr/>
        </p:nvSpPr>
        <p:spPr>
          <a:xfrm>
            <a:off x="9866520" y="4715640"/>
            <a:ext cx="18237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Selbst anpassbar (flexibel)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Textfeld 27"/>
          <p:cNvSpPr/>
          <p:nvPr/>
        </p:nvSpPr>
        <p:spPr>
          <a:xfrm>
            <a:off x="189000" y="4577040"/>
            <a:ext cx="22125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Use-case spezifische Anpassungen extern notwendig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Ellipse 28"/>
          <p:cNvSpPr/>
          <p:nvPr/>
        </p:nvSpPr>
        <p:spPr>
          <a:xfrm>
            <a:off x="7533000" y="2136240"/>
            <a:ext cx="144720" cy="144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0000" rIns="90000" bIns="90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82" name="Ellipse 29"/>
          <p:cNvSpPr/>
          <p:nvPr/>
        </p:nvSpPr>
        <p:spPr>
          <a:xfrm>
            <a:off x="2817360" y="3076920"/>
            <a:ext cx="144720" cy="144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0000" rIns="90000" bIns="90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83" name="Ellipse 30"/>
          <p:cNvSpPr/>
          <p:nvPr/>
        </p:nvSpPr>
        <p:spPr>
          <a:xfrm>
            <a:off x="5193720" y="4033800"/>
            <a:ext cx="144720" cy="144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0000" rIns="90000" bIns="90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84" name="Ellipse 31"/>
          <p:cNvSpPr/>
          <p:nvPr/>
        </p:nvSpPr>
        <p:spPr>
          <a:xfrm>
            <a:off x="8577720" y="4964400"/>
            <a:ext cx="144720" cy="144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0000" rIns="90000" bIns="90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85" name="Gerader Verbinder 32"/>
          <p:cNvSpPr/>
          <p:nvPr/>
        </p:nvSpPr>
        <p:spPr>
          <a:xfrm flipH="1">
            <a:off x="2941200" y="2208240"/>
            <a:ext cx="4591440" cy="889560"/>
          </a:xfrm>
          <a:prstGeom prst="line">
            <a:avLst/>
          </a:prstGeom>
          <a:ln>
            <a:solidFill>
              <a:srgbClr val="3F6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Gerader Verbinder 33"/>
          <p:cNvSpPr/>
          <p:nvPr/>
        </p:nvSpPr>
        <p:spPr>
          <a:xfrm flipH="1" flipV="1">
            <a:off x="2941200" y="3200040"/>
            <a:ext cx="2273760" cy="854640"/>
          </a:xfrm>
          <a:prstGeom prst="line">
            <a:avLst/>
          </a:prstGeom>
          <a:ln>
            <a:solidFill>
              <a:srgbClr val="3F6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Gerader Verbinder 34"/>
          <p:cNvSpPr/>
          <p:nvPr/>
        </p:nvSpPr>
        <p:spPr>
          <a:xfrm flipH="1" flipV="1">
            <a:off x="5338800" y="4105440"/>
            <a:ext cx="3259800" cy="879840"/>
          </a:xfrm>
          <a:prstGeom prst="line">
            <a:avLst/>
          </a:prstGeom>
          <a:ln>
            <a:solidFill>
              <a:srgbClr val="3F6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Gerade Verbindung mit Pfeil 35"/>
          <p:cNvSpPr/>
          <p:nvPr/>
        </p:nvSpPr>
        <p:spPr>
          <a:xfrm>
            <a:off x="2511000" y="5995800"/>
            <a:ext cx="71996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3F6EC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90000" rIns="90000" bIns="90000" anchor="t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Textfeld 36"/>
          <p:cNvSpPr/>
          <p:nvPr/>
        </p:nvSpPr>
        <p:spPr>
          <a:xfrm>
            <a:off x="4303800" y="5626440"/>
            <a:ext cx="36136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chemeClr val="accent1"/>
                </a:solidFill>
                <a:latin typeface="Calibri"/>
              </a:rPr>
              <a:t>Dienstleistungen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Textfeld 37"/>
          <p:cNvSpPr/>
          <p:nvPr/>
        </p:nvSpPr>
        <p:spPr>
          <a:xfrm>
            <a:off x="189000" y="5681160"/>
            <a:ext cx="22125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Individuelle </a:t>
            </a:r>
            <a:br>
              <a:rPr sz="1800"/>
            </a:b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Dienstleistungen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Ellipse 39"/>
          <p:cNvSpPr/>
          <p:nvPr/>
        </p:nvSpPr>
        <p:spPr>
          <a:xfrm>
            <a:off x="3374280" y="5926320"/>
            <a:ext cx="144720" cy="144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0000" rIns="90000" bIns="90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92" name="Gerader Verbinder 40"/>
          <p:cNvSpPr/>
          <p:nvPr/>
        </p:nvSpPr>
        <p:spPr>
          <a:xfrm flipV="1">
            <a:off x="3519360" y="5087520"/>
            <a:ext cx="5079240" cy="910800"/>
          </a:xfrm>
          <a:prstGeom prst="line">
            <a:avLst/>
          </a:prstGeom>
          <a:ln>
            <a:solidFill>
              <a:srgbClr val="3F6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Textfeld 41"/>
          <p:cNvSpPr/>
          <p:nvPr/>
        </p:nvSpPr>
        <p:spPr>
          <a:xfrm>
            <a:off x="9866520" y="5672520"/>
            <a:ext cx="18237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Keine Dienstleistungen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Rechteck 1"/>
          <p:cNvSpPr/>
          <p:nvPr/>
        </p:nvSpPr>
        <p:spPr>
          <a:xfrm>
            <a:off x="4617720" y="6411240"/>
            <a:ext cx="722916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Angelehnt an Quelle: Rajala, Rossi and Tuunainen (2003): A Framework for Analyzing Software Business Models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5" name="Grafik 294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3"/>
          <p:cNvSpPr/>
          <p:nvPr/>
        </p:nvSpPr>
        <p:spPr>
          <a:xfrm>
            <a:off x="2426400" y="2810880"/>
            <a:ext cx="7433280" cy="132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3600" b="1" strike="noStrike" spc="-4">
                <a:solidFill>
                  <a:srgbClr val="000000"/>
                </a:solidFill>
                <a:latin typeface="Calibri"/>
                <a:ea typeface="DejaVu Sans"/>
              </a:rPr>
              <a:t>Kommerzielle Lizensierung</a:t>
            </a:r>
            <a:endParaRPr lang="de-DE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" name="Objekt 1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298" name="Objek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9" name="CustomShape 5"/>
          <p:cNvSpPr/>
          <p:nvPr/>
        </p:nvSpPr>
        <p:spPr>
          <a:xfrm>
            <a:off x="280440" y="3295800"/>
            <a:ext cx="11770920" cy="293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720">
              <a:lnSpc>
                <a:spcPct val="100000"/>
              </a:lnSpc>
              <a:buNone/>
            </a:pPr>
            <a:r>
              <a:rPr lang="de-DE" sz="1400" b="1" strike="noStrike" spc="-4">
                <a:solidFill>
                  <a:srgbClr val="000000"/>
                </a:solidFill>
                <a:latin typeface="Calibri"/>
              </a:rPr>
              <a:t>Aufwandsbestimmung „Produktstrategie“: 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Wieviel durch die Einrichtung zu tragender Entwicklungsaufwand wird noch anfallen, um die Software adäquat zu lizensieren?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Welcher Implementierungsaufwand seitens der Einrichtung entsteht pro Lizensierung?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0" name="Grafik 625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301" name="CustomShape 3"/>
          <p:cNvSpPr/>
          <p:nvPr/>
        </p:nvSpPr>
        <p:spPr>
          <a:xfrm>
            <a:off x="838800" y="29520"/>
            <a:ext cx="7433280" cy="132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800" b="1" strike="noStrike" spc="-4">
                <a:solidFill>
                  <a:srgbClr val="000000"/>
                </a:solidFill>
                <a:latin typeface="Calibri"/>
                <a:ea typeface="DejaVu Sans"/>
              </a:rPr>
              <a:t>Kommerzielle Lizensierung (1/4)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Textfeld 40"/>
          <p:cNvSpPr/>
          <p:nvPr/>
        </p:nvSpPr>
        <p:spPr>
          <a:xfrm>
            <a:off x="280440" y="4025880"/>
            <a:ext cx="5759640" cy="136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Kundenspezifische Entwicklung wenn bspw.…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Software individuell bzw. individualisierbar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Jede Kund:in individuelle Bedürfnisse hat, die nicht durch eine standardisierte Lösung bedient werden können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Die Anzahl der Kund:innen so klein ist (ggf. nur eine:r), dass individuelle Entwicklungen weniger aufwendig sind, als eine standardisierte Lösung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Textfeld 41"/>
          <p:cNvSpPr/>
          <p:nvPr/>
        </p:nvSpPr>
        <p:spPr>
          <a:xfrm>
            <a:off x="6291720" y="4025880"/>
            <a:ext cx="5759640" cy="136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Standardangebot wenn bspw.…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Software generisch einsetzbar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Es eine Vielzahl an potentiellen Kund:innen mit identischen oder ähnlichen Bedürfnissen gibt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Die Bedürfnisse der Kund:innen durch standardisierte Lösungen, ggf. mit einstellbaren Variablen, bedient werden können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04" name="Gruppieren 13"/>
          <p:cNvGrpSpPr/>
          <p:nvPr/>
        </p:nvGrpSpPr>
        <p:grpSpPr>
          <a:xfrm>
            <a:off x="296640" y="3293640"/>
            <a:ext cx="11583000" cy="691920"/>
            <a:chOff x="296640" y="3293640"/>
            <a:chExt cx="11583000" cy="691920"/>
          </a:xfrm>
        </p:grpSpPr>
        <p:grpSp>
          <p:nvGrpSpPr>
            <p:cNvPr id="305" name="Gruppieren 14"/>
            <p:cNvGrpSpPr/>
            <p:nvPr/>
          </p:nvGrpSpPr>
          <p:grpSpPr>
            <a:xfrm>
              <a:off x="296640" y="3293640"/>
              <a:ext cx="11583000" cy="691920"/>
              <a:chOff x="296640" y="3293640"/>
              <a:chExt cx="11583000" cy="691920"/>
            </a:xfrm>
          </p:grpSpPr>
          <p:sp>
            <p:nvSpPr>
              <p:cNvPr id="306" name="Gerade Verbindung mit Pfeil 19"/>
              <p:cNvSpPr/>
              <p:nvPr/>
            </p:nvSpPr>
            <p:spPr>
              <a:xfrm>
                <a:off x="2466360" y="3663000"/>
                <a:ext cx="719964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>
                <a:solidFill>
                  <a:srgbClr val="3F6EC2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90000" rIns="90000" bIns="90000" anchor="t">
                <a:noAutofit/>
              </a:bodyPr>
              <a:lstStyle/>
              <a:p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7" name="Textfeld 20"/>
              <p:cNvSpPr/>
              <p:nvPr/>
            </p:nvSpPr>
            <p:spPr>
              <a:xfrm>
                <a:off x="4781520" y="3293640"/>
                <a:ext cx="2568960" cy="36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de-DE" sz="1800" b="0" strike="noStrike" spc="-1">
                    <a:solidFill>
                      <a:schemeClr val="accent1"/>
                    </a:solidFill>
                    <a:latin typeface="Calibri"/>
                  </a:rPr>
                  <a:t>Produktstrategie</a:t>
                </a:r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8" name="Textfeld 21"/>
              <p:cNvSpPr/>
              <p:nvPr/>
            </p:nvSpPr>
            <p:spPr>
              <a:xfrm>
                <a:off x="296640" y="3347280"/>
                <a:ext cx="2159640" cy="638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r">
                  <a:lnSpc>
                    <a:spcPct val="100000"/>
                  </a:lnSpc>
                  <a:buNone/>
                </a:pPr>
                <a:r>
                  <a:rPr lang="de-DE" sz="1800" b="0" strike="noStrike" spc="-1">
                    <a:solidFill>
                      <a:srgbClr val="000000"/>
                    </a:solidFill>
                    <a:latin typeface="Calibri"/>
                  </a:rPr>
                  <a:t>Kundenspezifische Entwicklung</a:t>
                </a:r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9" name="Textfeld 23"/>
              <p:cNvSpPr/>
              <p:nvPr/>
            </p:nvSpPr>
            <p:spPr>
              <a:xfrm>
                <a:off x="9720000" y="3474360"/>
                <a:ext cx="2159640" cy="36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:r>
                  <a:rPr lang="de-DE" sz="1800" b="0" strike="noStrike" spc="-1">
                    <a:solidFill>
                      <a:srgbClr val="000000"/>
                    </a:solidFill>
                    <a:latin typeface="Calibri"/>
                  </a:rPr>
                  <a:t>Standard</a:t>
                </a:r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10" name="Ellipse 24"/>
              <p:cNvSpPr/>
              <p:nvPr/>
            </p:nvSpPr>
            <p:spPr>
              <a:xfrm>
                <a:off x="5105880" y="3600360"/>
                <a:ext cx="144720" cy="144000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90000" rIns="90000" bIns="90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endParaRPr lang="de-DE" sz="1800" b="0" strike="noStrike" spc="-1">
                  <a:solidFill>
                    <a:schemeClr val="lt1"/>
                  </a:solidFill>
                  <a:latin typeface="Calibri"/>
                </a:endParaRPr>
              </a:p>
            </p:txBody>
          </p:sp>
        </p:grpSp>
        <p:grpSp>
          <p:nvGrpSpPr>
            <p:cNvPr id="311" name="Gruppieren 15"/>
            <p:cNvGrpSpPr/>
            <p:nvPr/>
          </p:nvGrpSpPr>
          <p:grpSpPr>
            <a:xfrm>
              <a:off x="3463920" y="3802320"/>
              <a:ext cx="5248440" cy="360"/>
              <a:chOff x="3463920" y="3802320"/>
              <a:chExt cx="5248440" cy="360"/>
            </a:xfrm>
          </p:grpSpPr>
          <p:sp>
            <p:nvSpPr>
              <p:cNvPr id="312" name="Gerade Verbindung mit Pfeil 17"/>
              <p:cNvSpPr/>
              <p:nvPr/>
            </p:nvSpPr>
            <p:spPr>
              <a:xfrm>
                <a:off x="5403960" y="3802320"/>
                <a:ext cx="330840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>
                <a:solidFill>
                  <a:srgbClr val="000000">
                    <a:lumMod val="85000"/>
                    <a:lumOff val="15000"/>
                  </a:srgbClr>
                </a:solidFill>
                <a:prstDash val="dash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90000" rIns="90000" bIns="90000" anchor="t">
                <a:noAutofit/>
              </a:bodyPr>
              <a:lstStyle/>
              <a:p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13" name="Gerade Verbindung mit Pfeil 18"/>
              <p:cNvSpPr/>
              <p:nvPr/>
            </p:nvSpPr>
            <p:spPr>
              <a:xfrm flipH="1">
                <a:off x="3463920" y="3802320"/>
                <a:ext cx="156672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>
                <a:solidFill>
                  <a:srgbClr val="000000">
                    <a:lumMod val="85000"/>
                    <a:lumOff val="15000"/>
                  </a:srgbClr>
                </a:solidFill>
                <a:prstDash val="dash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90000" rIns="90000" bIns="90000" anchor="t">
                <a:noAutofit/>
              </a:bodyPr>
              <a:lstStyle/>
              <a:p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14" name="Gleichschenkliges Dreieck 25"/>
          <p:cNvSpPr/>
          <p:nvPr/>
        </p:nvSpPr>
        <p:spPr>
          <a:xfrm rot="10800000">
            <a:off x="11439000" y="6149160"/>
            <a:ext cx="349200" cy="239760"/>
          </a:xfrm>
          <a:prstGeom prst="triangle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0000" rIns="90000" bIns="90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4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15" name="Textfeld 2"/>
          <p:cNvSpPr/>
          <p:nvPr/>
        </p:nvSpPr>
        <p:spPr>
          <a:xfrm>
            <a:off x="10448280" y="6364800"/>
            <a:ext cx="1423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Nächste Folie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Textfeld 3"/>
          <p:cNvSpPr/>
          <p:nvPr/>
        </p:nvSpPr>
        <p:spPr>
          <a:xfrm>
            <a:off x="7530120" y="1241640"/>
            <a:ext cx="46296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800" b="1" strike="noStrike" spc="-1">
                <a:solidFill>
                  <a:srgbClr val="000000"/>
                </a:solidFill>
                <a:latin typeface="Calibri"/>
              </a:rPr>
              <a:t>Schritt 1: Zielsetzung und Rahmenbedingungen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Textfeld 26"/>
          <p:cNvSpPr/>
          <p:nvPr/>
        </p:nvSpPr>
        <p:spPr>
          <a:xfrm>
            <a:off x="5692320" y="2813760"/>
            <a:ext cx="64584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800" b="1" strike="noStrike" spc="-1">
                <a:solidFill>
                  <a:srgbClr val="000000"/>
                </a:solidFill>
                <a:latin typeface="Calibri"/>
              </a:rPr>
              <a:t>Schritt 2: Geschäftsmodellentwicklung und Aufwandsabschätzung 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CustomShape 8"/>
          <p:cNvSpPr/>
          <p:nvPr/>
        </p:nvSpPr>
        <p:spPr>
          <a:xfrm>
            <a:off x="280440" y="1652760"/>
            <a:ext cx="11770920" cy="10227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45000" rIns="0" bIns="45000" anchor="t">
            <a:noAutofit/>
          </a:bodyPr>
          <a:lstStyle/>
          <a:p>
            <a:pPr marL="720">
              <a:lnSpc>
                <a:spcPct val="100000"/>
              </a:lnSpc>
              <a:buNone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Welche kommerziellen Erwartungen habe ich an die Lizenzierung (strategischer Nutzen, kostendeckend, Invest wieder rein holen, jährliche Marge &gt;&lt; 10%)?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720">
              <a:lnSpc>
                <a:spcPct val="100000"/>
              </a:lnSpc>
              <a:buNone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Was ist der erwartete Umsatz / Jahr (Preisbenchmarking, siehe Deal-Datenbank)? Welcher Deckungsbeitrag soll erreicht werden?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720">
              <a:lnSpc>
                <a:spcPct val="100000"/>
              </a:lnSpc>
              <a:buNone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Welche Zielgruppen sollen adressiert werden? Gibt es Einschränkungen zur Zielgruppe?  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720">
              <a:lnSpc>
                <a:spcPct val="100000"/>
              </a:lnSpc>
              <a:buNone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Welche Branchenspezifika gibt es seitens des Geschäftsmodells? Kann auf Erfahrungswerte zurückgegriffen werden?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Gleichschenkliges Dreieck 80"/>
          <p:cNvSpPr/>
          <p:nvPr/>
        </p:nvSpPr>
        <p:spPr>
          <a:xfrm rot="10800000">
            <a:off x="11439000" y="2576160"/>
            <a:ext cx="349200" cy="239760"/>
          </a:xfrm>
          <a:prstGeom prst="triangle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0000" rIns="90000" bIns="90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4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320" name="Grafik 319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1" name="Objekt 1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322" name="Objek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3" name="CustomShape 5"/>
          <p:cNvSpPr/>
          <p:nvPr/>
        </p:nvSpPr>
        <p:spPr>
          <a:xfrm>
            <a:off x="304200" y="1276560"/>
            <a:ext cx="11770920" cy="5067720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720">
              <a:lnSpc>
                <a:spcPct val="100000"/>
              </a:lnSpc>
              <a:buNone/>
            </a:pPr>
            <a:endParaRPr lang="de-DE" sz="1200" b="0" strike="noStrike" spc="-4">
              <a:solidFill>
                <a:srgbClr val="C00000"/>
              </a:solidFill>
              <a:latin typeface="Calibri"/>
              <a:ea typeface="DejaVu Sans"/>
            </a:endParaRPr>
          </a:p>
        </p:txBody>
      </p:sp>
      <p:pic>
        <p:nvPicPr>
          <p:cNvPr id="324" name="Grafik 625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325" name="CustomShape 3"/>
          <p:cNvSpPr/>
          <p:nvPr/>
        </p:nvSpPr>
        <p:spPr>
          <a:xfrm>
            <a:off x="838800" y="29520"/>
            <a:ext cx="8057160" cy="132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800" b="1" strike="noStrike" spc="-4">
                <a:solidFill>
                  <a:srgbClr val="000000"/>
                </a:solidFill>
                <a:latin typeface="Calibri"/>
                <a:ea typeface="DejaVu Sans"/>
              </a:rPr>
              <a:t>Kommerzielle Lizensierung (2/4)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CustomShape 1"/>
          <p:cNvSpPr/>
          <p:nvPr/>
        </p:nvSpPr>
        <p:spPr>
          <a:xfrm>
            <a:off x="288000" y="4249080"/>
            <a:ext cx="11770920" cy="231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400" b="0" strike="noStrike" spc="-4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7" name="Textfeld 45"/>
          <p:cNvSpPr/>
          <p:nvPr/>
        </p:nvSpPr>
        <p:spPr>
          <a:xfrm>
            <a:off x="404280" y="2017080"/>
            <a:ext cx="4595760" cy="191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200" b="1" strike="noStrike" spc="-1">
                <a:solidFill>
                  <a:srgbClr val="000000"/>
                </a:solidFill>
                <a:latin typeface="Calibri"/>
              </a:rPr>
              <a:t>Umsatzbasiert</a:t>
            </a:r>
            <a:r>
              <a:rPr lang="de-DE" sz="1200" b="0" strike="noStrike" spc="-1">
                <a:solidFill>
                  <a:srgbClr val="000000"/>
                </a:solidFill>
                <a:latin typeface="Calibri"/>
              </a:rPr>
              <a:t> wenn z.B.…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1">
                <a:solidFill>
                  <a:srgbClr val="000000"/>
                </a:solidFill>
                <a:latin typeface="Calibri"/>
              </a:rPr>
              <a:t>Lizenznehmer:in (z.B. Start-up) keine Vorabzahlungen leisten kann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1">
                <a:solidFill>
                  <a:srgbClr val="000000"/>
                </a:solidFill>
                <a:latin typeface="Calibri"/>
              </a:rPr>
              <a:t>Lizenznehmer:in sehr hohe Umsätze mit der Software erwartet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1">
                <a:solidFill>
                  <a:srgbClr val="000000"/>
                </a:solidFill>
                <a:latin typeface="Calibri"/>
              </a:rPr>
              <a:t>Man sich über den Wert einer Einmalzahlung / Lizenzhöhe nicht einig wird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1">
                <a:solidFill>
                  <a:srgbClr val="000000"/>
                </a:solidFill>
                <a:latin typeface="Calibri"/>
              </a:rPr>
              <a:t>Die erwarteten Mehreinnahmen die erhöhten Verwaltungsaufwände gegenüber pauschalen Preismodellen rechtfertigen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1">
                <a:solidFill>
                  <a:srgbClr val="000000"/>
                </a:solidFill>
                <a:latin typeface="Calibri"/>
              </a:rPr>
              <a:t>Angemessenheit berücksichtigen – nicht abschätzbar, ob Gewinn gemacht werden kann 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Textfeld 46"/>
          <p:cNvSpPr/>
          <p:nvPr/>
        </p:nvSpPr>
        <p:spPr>
          <a:xfrm>
            <a:off x="8402040" y="2017080"/>
            <a:ext cx="3656880" cy="191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200" b="1" strike="noStrike" spc="-1">
                <a:solidFill>
                  <a:srgbClr val="000000"/>
                </a:solidFill>
                <a:latin typeface="Calibri"/>
              </a:rPr>
              <a:t>Einmalzahlung</a:t>
            </a:r>
            <a:r>
              <a:rPr lang="de-DE" sz="1200" b="0" strike="noStrike" spc="-1">
                <a:solidFill>
                  <a:srgbClr val="000000"/>
                </a:solidFill>
                <a:latin typeface="Calibri"/>
              </a:rPr>
              <a:t> wenn z.B.…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1">
                <a:solidFill>
                  <a:srgbClr val="000000"/>
                </a:solidFill>
                <a:latin typeface="Calibri"/>
              </a:rPr>
              <a:t>Die Nutzung der Software keinen erheblichen Einfluss auf die Kosten für die Bereitstellung der Software hat, z.B. keine kostenlosen Zusatzservices oder Updates 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1">
                <a:solidFill>
                  <a:srgbClr val="000000"/>
                </a:solidFill>
                <a:latin typeface="Calibri"/>
              </a:rPr>
              <a:t>Keine großen Gewinne durch die Nutzung der Software erwartet wird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1">
                <a:solidFill>
                  <a:srgbClr val="000000"/>
                </a:solidFill>
                <a:latin typeface="Calibri"/>
              </a:rPr>
              <a:t>Nutzer die Software voraussichtlich im geringen Umfang nutzen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29" name="Gruppieren 14"/>
          <p:cNvGrpSpPr/>
          <p:nvPr/>
        </p:nvGrpSpPr>
        <p:grpSpPr>
          <a:xfrm>
            <a:off x="220680" y="1276560"/>
            <a:ext cx="11666880" cy="682560"/>
            <a:chOff x="220680" y="1276560"/>
            <a:chExt cx="11666880" cy="682560"/>
          </a:xfrm>
        </p:grpSpPr>
        <p:grpSp>
          <p:nvGrpSpPr>
            <p:cNvPr id="330" name="Gruppieren 15"/>
            <p:cNvGrpSpPr/>
            <p:nvPr/>
          </p:nvGrpSpPr>
          <p:grpSpPr>
            <a:xfrm>
              <a:off x="220680" y="1276560"/>
              <a:ext cx="11666880" cy="682560"/>
              <a:chOff x="220680" y="1276560"/>
              <a:chExt cx="11666880" cy="682560"/>
            </a:xfrm>
          </p:grpSpPr>
          <p:sp>
            <p:nvSpPr>
              <p:cNvPr id="331" name="Gerade Verbindung mit Pfeil 19"/>
              <p:cNvSpPr/>
              <p:nvPr/>
            </p:nvSpPr>
            <p:spPr>
              <a:xfrm>
                <a:off x="2473920" y="1762560"/>
                <a:ext cx="719964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>
                <a:solidFill>
                  <a:srgbClr val="3F6EC2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90000" rIns="90000" bIns="90000" anchor="t">
                <a:noAutofit/>
              </a:bodyPr>
              <a:lstStyle/>
              <a:p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2" name="Textfeld 20"/>
              <p:cNvSpPr/>
              <p:nvPr/>
            </p:nvSpPr>
            <p:spPr>
              <a:xfrm>
                <a:off x="4772160" y="1276560"/>
                <a:ext cx="2568960" cy="36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de-DE" sz="1800" b="0" strike="noStrike" spc="-1">
                    <a:solidFill>
                      <a:schemeClr val="accent1"/>
                    </a:solidFill>
                    <a:latin typeface="Calibri"/>
                  </a:rPr>
                  <a:t>Umsatzströme</a:t>
                </a:r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3" name="Textfeld 21"/>
              <p:cNvSpPr/>
              <p:nvPr/>
            </p:nvSpPr>
            <p:spPr>
              <a:xfrm>
                <a:off x="220680" y="1577880"/>
                <a:ext cx="2159640" cy="36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r">
                  <a:lnSpc>
                    <a:spcPct val="100000"/>
                  </a:lnSpc>
                  <a:buNone/>
                </a:pPr>
                <a:r>
                  <a:rPr lang="de-DE" sz="1800" b="0" strike="noStrike" spc="-1">
                    <a:solidFill>
                      <a:srgbClr val="000000"/>
                    </a:solidFill>
                    <a:latin typeface="Calibri"/>
                  </a:rPr>
                  <a:t>Umsatzbasiert</a:t>
                </a:r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4" name="Textfeld 24"/>
              <p:cNvSpPr/>
              <p:nvPr/>
            </p:nvSpPr>
            <p:spPr>
              <a:xfrm>
                <a:off x="9727920" y="1573920"/>
                <a:ext cx="2159640" cy="36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:r>
                  <a:rPr lang="de-DE" sz="1800" b="0" strike="noStrike" spc="-1">
                    <a:solidFill>
                      <a:srgbClr val="000000"/>
                    </a:solidFill>
                    <a:latin typeface="Calibri"/>
                  </a:rPr>
                  <a:t>Einmalzahlung</a:t>
                </a:r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5" name="Ellipse 25"/>
              <p:cNvSpPr/>
              <p:nvPr/>
            </p:nvSpPr>
            <p:spPr>
              <a:xfrm>
                <a:off x="5113800" y="1699560"/>
                <a:ext cx="144720" cy="144000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90000" rIns="90000" bIns="90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endParaRPr lang="de-DE" sz="1800" b="0" strike="noStrike" spc="-1">
                  <a:solidFill>
                    <a:schemeClr val="lt1"/>
                  </a:solidFill>
                  <a:latin typeface="Calibri"/>
                </a:endParaRPr>
              </a:p>
            </p:txBody>
          </p:sp>
          <p:sp>
            <p:nvSpPr>
              <p:cNvPr id="336" name="Textfeld 26"/>
              <p:cNvSpPr/>
              <p:nvPr/>
            </p:nvSpPr>
            <p:spPr>
              <a:xfrm>
                <a:off x="5324040" y="1702080"/>
                <a:ext cx="1465200" cy="257040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de-DE" sz="1100" b="0" strike="noStrike" spc="-1">
                    <a:solidFill>
                      <a:srgbClr val="000000"/>
                    </a:solidFill>
                    <a:latin typeface="Calibri"/>
                  </a:rPr>
                  <a:t>Regelmäßige Zahlung</a:t>
                </a:r>
                <a:endParaRPr lang="de-DE" sz="11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337" name="Gruppieren 16"/>
            <p:cNvGrpSpPr/>
            <p:nvPr/>
          </p:nvGrpSpPr>
          <p:grpSpPr>
            <a:xfrm>
              <a:off x="3471120" y="1901520"/>
              <a:ext cx="5249160" cy="360"/>
              <a:chOff x="3471120" y="1901520"/>
              <a:chExt cx="5249160" cy="360"/>
            </a:xfrm>
          </p:grpSpPr>
          <p:sp>
            <p:nvSpPr>
              <p:cNvPr id="338" name="Gerade Verbindung mit Pfeil 17"/>
              <p:cNvSpPr/>
              <p:nvPr/>
            </p:nvSpPr>
            <p:spPr>
              <a:xfrm>
                <a:off x="6883560" y="1901520"/>
                <a:ext cx="183672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>
                <a:solidFill>
                  <a:srgbClr val="000000">
                    <a:lumMod val="85000"/>
                    <a:lumOff val="15000"/>
                  </a:srgbClr>
                </a:solidFill>
                <a:prstDash val="dash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90000" rIns="90000" bIns="90000" anchor="t">
                <a:noAutofit/>
              </a:bodyPr>
              <a:lstStyle/>
              <a:p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9" name="Gerade Verbindung mit Pfeil 18"/>
              <p:cNvSpPr/>
              <p:nvPr/>
            </p:nvSpPr>
            <p:spPr>
              <a:xfrm flipH="1">
                <a:off x="3470760" y="1901520"/>
                <a:ext cx="152892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>
                <a:solidFill>
                  <a:srgbClr val="000000">
                    <a:lumMod val="85000"/>
                    <a:lumOff val="15000"/>
                  </a:srgbClr>
                </a:solidFill>
                <a:prstDash val="dash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90000" rIns="90000" bIns="90000" anchor="t">
                <a:noAutofit/>
              </a:bodyPr>
              <a:lstStyle/>
              <a:p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40" name="Gleichschenkliges Dreieck 29"/>
          <p:cNvSpPr/>
          <p:nvPr/>
        </p:nvSpPr>
        <p:spPr>
          <a:xfrm rot="10800000">
            <a:off x="11264040" y="6242400"/>
            <a:ext cx="349200" cy="239760"/>
          </a:xfrm>
          <a:prstGeom prst="triangle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0000" rIns="90000" bIns="90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4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41" name="Textfeld 30"/>
          <p:cNvSpPr/>
          <p:nvPr/>
        </p:nvSpPr>
        <p:spPr>
          <a:xfrm>
            <a:off x="10627560" y="6436440"/>
            <a:ext cx="1423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Nächste Folie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Textfeld 46"/>
          <p:cNvSpPr/>
          <p:nvPr/>
        </p:nvSpPr>
        <p:spPr>
          <a:xfrm>
            <a:off x="5155920" y="2017080"/>
            <a:ext cx="3130560" cy="227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200" b="1" strike="noStrike" spc="-1">
                <a:solidFill>
                  <a:srgbClr val="000000"/>
                </a:solidFill>
                <a:latin typeface="Calibri"/>
              </a:rPr>
              <a:t>Regelmäßige Zahlung </a:t>
            </a:r>
            <a:r>
              <a:rPr lang="de-DE" sz="1200" b="0" strike="noStrike" spc="-1">
                <a:solidFill>
                  <a:srgbClr val="000000"/>
                </a:solidFill>
                <a:latin typeface="Calibri"/>
              </a:rPr>
              <a:t>wenn z.B.…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4">
                <a:solidFill>
                  <a:srgbClr val="000000"/>
                </a:solidFill>
                <a:latin typeface="Calibri"/>
              </a:rPr>
              <a:t>weiterhin Updates (=Entwicklungsaufwand) zur Verfügung gestellt werden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4">
                <a:solidFill>
                  <a:srgbClr val="000000"/>
                </a:solidFill>
                <a:latin typeface="Calibri"/>
              </a:rPr>
              <a:t>zu Beginn des Lizenzvertrags die Höhe der Einmalsumme nicht sofort aufgebracht werden kann (damit einhergehend Risikoverteilung: Verlust von vereinbarten Zahlungen bei Insolvenz, besonders bei Start-Ups)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Textfeld 46"/>
          <p:cNvSpPr/>
          <p:nvPr/>
        </p:nvSpPr>
        <p:spPr>
          <a:xfrm>
            <a:off x="404280" y="5094000"/>
            <a:ext cx="5672880" cy="118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20">
              <a:lnSpc>
                <a:spcPct val="100000"/>
              </a:lnSpc>
              <a:buNone/>
            </a:pPr>
            <a:r>
              <a:rPr lang="de-DE" sz="1200" b="1" strike="noStrike" spc="-4">
                <a:solidFill>
                  <a:srgbClr val="000000"/>
                </a:solidFill>
                <a:latin typeface="Calibri"/>
              </a:rPr>
              <a:t>Preisfindung: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4">
                <a:solidFill>
                  <a:srgbClr val="000000"/>
                </a:solidFill>
                <a:latin typeface="Calibri"/>
              </a:rPr>
              <a:t>Aufwandsbasierte Preisfindung: Welcher Entwicklungs- und Verwertungsaufwand war für die Softwareerstellung und Verwertung notwendig?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4">
                <a:solidFill>
                  <a:srgbClr val="000000"/>
                </a:solidFill>
                <a:latin typeface="Calibri"/>
              </a:rPr>
              <a:t>Nutzenbasierte Preisfindung: Welchen Nutzen bringt die Software dem Lizenznehmer (z.B. monetär)?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4">
                <a:solidFill>
                  <a:srgbClr val="000000"/>
                </a:solidFill>
                <a:latin typeface="Calibri"/>
              </a:rPr>
              <a:t>Kontrolle: keine Lizenzierung unter Marktpreisen!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Textfeld 46"/>
          <p:cNvSpPr/>
          <p:nvPr/>
        </p:nvSpPr>
        <p:spPr>
          <a:xfrm>
            <a:off x="404280" y="4121280"/>
            <a:ext cx="11577240" cy="81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20">
              <a:lnSpc>
                <a:spcPct val="100000"/>
              </a:lnSpc>
              <a:buNone/>
            </a:pPr>
            <a:r>
              <a:rPr lang="de-DE" sz="1200" b="1" strike="noStrike" spc="-4">
                <a:solidFill>
                  <a:srgbClr val="000000"/>
                </a:solidFill>
                <a:latin typeface="Calibri"/>
              </a:rPr>
              <a:t>Besondere Umsatzmodelle: 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4">
                <a:solidFill>
                  <a:srgbClr val="000000"/>
                </a:solidFill>
                <a:latin typeface="Calibri"/>
              </a:rPr>
              <a:t>Kombinierte Modelle (z.B. Einmalzahlung plus Umsatzbasiert) sind möglich, ggf. auch Wechsel nach einer gewissen Lizenzdauer (zum Beispiel zu Beginn Einmalzahlung, nach xx Jahren umsatzbasiert) 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4">
                <a:solidFill>
                  <a:srgbClr val="000000"/>
                </a:solidFill>
                <a:latin typeface="Calibri"/>
              </a:rPr>
              <a:t>(kostenlose) Firmware: hoher Implementierungs-/Anpassungsaufwand beim Lizenznehmer; gerechtfertigte Lizenzhöhe der Hardware (durch Zahlung für Hardware mit abgegolten)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Textfeld 46"/>
          <p:cNvSpPr/>
          <p:nvPr/>
        </p:nvSpPr>
        <p:spPr>
          <a:xfrm>
            <a:off x="6503040" y="5094000"/>
            <a:ext cx="5824800" cy="118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20">
              <a:lnSpc>
                <a:spcPct val="100000"/>
              </a:lnSpc>
              <a:buNone/>
            </a:pPr>
            <a:r>
              <a:rPr lang="de-DE" sz="1200" b="1" strike="noStrike" spc="-4">
                <a:solidFill>
                  <a:srgbClr val="000000"/>
                </a:solidFill>
                <a:latin typeface="Calibri"/>
                <a:ea typeface="DejaVu Sans"/>
              </a:rPr>
              <a:t>Aufwandsabschätzung „Umsatzströme“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4">
                <a:solidFill>
                  <a:srgbClr val="000000"/>
                </a:solidFill>
                <a:latin typeface="Calibri"/>
                <a:ea typeface="DejaVu Sans"/>
              </a:rPr>
              <a:t>Wie aufwendig wird die Verwaltung, z.B. hinsichtlich: 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4">
                <a:solidFill>
                  <a:srgbClr val="000000"/>
                </a:solidFill>
                <a:latin typeface="Calibri"/>
                <a:ea typeface="DejaVu Sans"/>
              </a:rPr>
              <a:t>Abrechnung: Aufwand der Einnahmelogiken aufsteigend: Einmalzahlung, Regelmäßige Zahlung, Umsatzbasiert, Nutzungsabhängig 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4">
                <a:solidFill>
                  <a:srgbClr val="000000"/>
                </a:solidFill>
                <a:latin typeface="Calibri"/>
                <a:ea typeface="DejaVu Sans"/>
              </a:rPr>
              <a:t>Research Software Directory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200" b="0" strike="noStrike" spc="-4">
                <a:solidFill>
                  <a:srgbClr val="000000"/>
                </a:solidFill>
                <a:latin typeface="Calibri"/>
                <a:ea typeface="DejaVu Sans"/>
              </a:rPr>
              <a:t>Nutzernachverfolgung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6" name="Grafik 345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7" name="Objekt 1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348" name="Objek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9" name="Grafik 625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350" name="CustomShape 3"/>
          <p:cNvSpPr/>
          <p:nvPr/>
        </p:nvSpPr>
        <p:spPr>
          <a:xfrm>
            <a:off x="838800" y="29520"/>
            <a:ext cx="8526960" cy="132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800" b="1" strike="noStrike" spc="-4">
                <a:solidFill>
                  <a:srgbClr val="000000"/>
                </a:solidFill>
                <a:latin typeface="Calibri"/>
                <a:ea typeface="DejaVu Sans"/>
              </a:rPr>
              <a:t>Kommerzielle Lizensierung (3/4)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CustomShape 5"/>
          <p:cNvSpPr/>
          <p:nvPr/>
        </p:nvSpPr>
        <p:spPr>
          <a:xfrm>
            <a:off x="288000" y="1352160"/>
            <a:ext cx="11770920" cy="3204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720">
              <a:lnSpc>
                <a:spcPct val="100000"/>
              </a:lnSpc>
              <a:buNone/>
            </a:pPr>
            <a:r>
              <a:rPr lang="de-DE" sz="1400" b="1" strike="noStrike" spc="-4">
                <a:solidFill>
                  <a:srgbClr val="000000"/>
                </a:solidFill>
                <a:latin typeface="Calibri"/>
              </a:rPr>
              <a:t>Aufwandsabschätzung „Vertriebsmodell“: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Wieviel Aufwand für Marketing und Vertrieb wird nötig sein, um die benötigte Anzahl der Kund:innen zu erreichen?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Textfeld 47"/>
          <p:cNvSpPr/>
          <p:nvPr/>
        </p:nvSpPr>
        <p:spPr>
          <a:xfrm>
            <a:off x="288000" y="1958760"/>
            <a:ext cx="5759640" cy="179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400" b="1" strike="noStrike" spc="-1">
                <a:solidFill>
                  <a:srgbClr val="000000"/>
                </a:solidFill>
                <a:latin typeface="Calibri"/>
              </a:rPr>
              <a:t>Direkt</a:t>
            </a: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 wenn z.B.…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Bereits Kontakt zu potentiellen Kund:innen besteht bzw. Kund:in klar definiert und identifiziert werden können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Die Software erklärungsbedürftig ist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Das Renommee der Einrichtung oder der Entwickler:in für die Vermarktung der Software von Vorteil sind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Die Ressourcen für einen Direktvertrieb vorhanden sind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Textfeld 48"/>
          <p:cNvSpPr/>
          <p:nvPr/>
        </p:nvSpPr>
        <p:spPr>
          <a:xfrm>
            <a:off x="6299280" y="1958400"/>
            <a:ext cx="5759640" cy="158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400" b="1" strike="noStrike" spc="-1">
                <a:solidFill>
                  <a:srgbClr val="000000"/>
                </a:solidFill>
                <a:latin typeface="Calibri"/>
              </a:rPr>
              <a:t>Netzwerk</a:t>
            </a: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 wenn z.B…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Ein Netzwerk an Multiplikatoren vorhanden ist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Die Ressourcen für einen Direktvertrieb nicht vorhanden sind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Es Marktakteure gibt, die bereits Beziehungen mit den potentiellen Kund:innen oder etablierte Vertriebswege haben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54" name="Gruppieren 4"/>
          <p:cNvGrpSpPr/>
          <p:nvPr/>
        </p:nvGrpSpPr>
        <p:grpSpPr>
          <a:xfrm>
            <a:off x="304200" y="1387800"/>
            <a:ext cx="11583360" cy="544680"/>
            <a:chOff x="304200" y="1387800"/>
            <a:chExt cx="11583360" cy="544680"/>
          </a:xfrm>
        </p:grpSpPr>
        <p:grpSp>
          <p:nvGrpSpPr>
            <p:cNvPr id="355" name="Gruppieren 2"/>
            <p:cNvGrpSpPr/>
            <p:nvPr/>
          </p:nvGrpSpPr>
          <p:grpSpPr>
            <a:xfrm>
              <a:off x="304200" y="1387800"/>
              <a:ext cx="11583360" cy="544680"/>
              <a:chOff x="304200" y="1387800"/>
              <a:chExt cx="11583360" cy="544680"/>
            </a:xfrm>
          </p:grpSpPr>
          <p:sp>
            <p:nvSpPr>
              <p:cNvPr id="356" name="Gerade Verbindung mit Pfeil 14"/>
              <p:cNvSpPr/>
              <p:nvPr/>
            </p:nvSpPr>
            <p:spPr>
              <a:xfrm>
                <a:off x="2473920" y="1757160"/>
                <a:ext cx="719964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>
                <a:solidFill>
                  <a:srgbClr val="3F6EC2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90000" rIns="90000" bIns="90000" anchor="t">
                <a:noAutofit/>
              </a:bodyPr>
              <a:lstStyle/>
              <a:p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57" name="Textfeld 15"/>
              <p:cNvSpPr/>
              <p:nvPr/>
            </p:nvSpPr>
            <p:spPr>
              <a:xfrm>
                <a:off x="4789440" y="1387800"/>
                <a:ext cx="2568960" cy="36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de-DE" sz="1800" b="0" strike="noStrike" spc="-1">
                    <a:solidFill>
                      <a:schemeClr val="accent1"/>
                    </a:solidFill>
                    <a:latin typeface="Calibri"/>
                  </a:rPr>
                  <a:t>Vertriebsmodell</a:t>
                </a:r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58" name="Textfeld 16"/>
              <p:cNvSpPr/>
              <p:nvPr/>
            </p:nvSpPr>
            <p:spPr>
              <a:xfrm>
                <a:off x="304200" y="1568520"/>
                <a:ext cx="2159640" cy="36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r">
                  <a:lnSpc>
                    <a:spcPct val="100000"/>
                  </a:lnSpc>
                  <a:buNone/>
                </a:pPr>
                <a:r>
                  <a:rPr lang="de-DE" sz="1800" b="0" strike="noStrike" spc="-1">
                    <a:solidFill>
                      <a:srgbClr val="000000"/>
                    </a:solidFill>
                    <a:latin typeface="Calibri"/>
                  </a:rPr>
                  <a:t>Direkt</a:t>
                </a:r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59" name="Textfeld 17"/>
              <p:cNvSpPr/>
              <p:nvPr/>
            </p:nvSpPr>
            <p:spPr>
              <a:xfrm>
                <a:off x="9727920" y="1568520"/>
                <a:ext cx="2159640" cy="36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:r>
                  <a:rPr lang="de-DE" sz="1800" b="0" strike="noStrike" spc="-1">
                    <a:solidFill>
                      <a:srgbClr val="000000"/>
                    </a:solidFill>
                    <a:latin typeface="Calibri"/>
                  </a:rPr>
                  <a:t>Netzwerk</a:t>
                </a:r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60" name="Ellipse 18"/>
              <p:cNvSpPr/>
              <p:nvPr/>
            </p:nvSpPr>
            <p:spPr>
              <a:xfrm>
                <a:off x="5113800" y="1694520"/>
                <a:ext cx="144720" cy="144000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90000" rIns="90000" bIns="90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endParaRPr lang="de-DE" sz="1800" b="0" strike="noStrike" spc="-1">
                  <a:solidFill>
                    <a:schemeClr val="lt1"/>
                  </a:solidFill>
                  <a:latin typeface="Calibri"/>
                </a:endParaRPr>
              </a:p>
            </p:txBody>
          </p:sp>
        </p:grpSp>
        <p:grpSp>
          <p:nvGrpSpPr>
            <p:cNvPr id="361" name="Gruppieren 3"/>
            <p:cNvGrpSpPr/>
            <p:nvPr/>
          </p:nvGrpSpPr>
          <p:grpSpPr>
            <a:xfrm>
              <a:off x="3471120" y="1896120"/>
              <a:ext cx="5249160" cy="360"/>
              <a:chOff x="3471120" y="1896120"/>
              <a:chExt cx="5249160" cy="360"/>
            </a:xfrm>
          </p:grpSpPr>
          <p:sp>
            <p:nvSpPr>
              <p:cNvPr id="362" name="Gerade Verbindung mit Pfeil 77"/>
              <p:cNvSpPr/>
              <p:nvPr/>
            </p:nvSpPr>
            <p:spPr>
              <a:xfrm>
                <a:off x="5353560" y="1896120"/>
                <a:ext cx="336672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>
                <a:solidFill>
                  <a:srgbClr val="000000">
                    <a:lumMod val="85000"/>
                    <a:lumOff val="15000"/>
                  </a:srgbClr>
                </a:solidFill>
                <a:prstDash val="dash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90000" rIns="90000" bIns="90000" anchor="t">
                <a:noAutofit/>
              </a:bodyPr>
              <a:lstStyle/>
              <a:p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63" name="Gerade Verbindung mit Pfeil 78"/>
              <p:cNvSpPr/>
              <p:nvPr/>
            </p:nvSpPr>
            <p:spPr>
              <a:xfrm flipH="1">
                <a:off x="3470760" y="1896120"/>
                <a:ext cx="16419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>
                <a:solidFill>
                  <a:srgbClr val="000000">
                    <a:lumMod val="85000"/>
                    <a:lumOff val="15000"/>
                  </a:srgbClr>
                </a:solidFill>
                <a:prstDash val="dash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90000" rIns="90000" bIns="90000" anchor="t">
                <a:noAutofit/>
              </a:bodyPr>
              <a:lstStyle/>
              <a:p>
                <a:endParaRPr lang="de-DE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64" name="Textfeld 20"/>
          <p:cNvSpPr/>
          <p:nvPr/>
        </p:nvSpPr>
        <p:spPr>
          <a:xfrm>
            <a:off x="9673920" y="1836000"/>
            <a:ext cx="2159640" cy="25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100" b="0" strike="noStrike" spc="-1">
                <a:solidFill>
                  <a:srgbClr val="000000"/>
                </a:solidFill>
                <a:latin typeface="Calibri"/>
              </a:rPr>
              <a:t>(Multiplikatoren und Sublizenzen)</a:t>
            </a:r>
            <a:endParaRPr lang="de-DE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Gleichschenkliges Dreieck 21"/>
          <p:cNvSpPr/>
          <p:nvPr/>
        </p:nvSpPr>
        <p:spPr>
          <a:xfrm rot="10800000">
            <a:off x="11090880" y="4439880"/>
            <a:ext cx="349200" cy="239760"/>
          </a:xfrm>
          <a:prstGeom prst="triangle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0000" rIns="90000" bIns="90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4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66" name="Textfeld 23"/>
          <p:cNvSpPr/>
          <p:nvPr/>
        </p:nvSpPr>
        <p:spPr>
          <a:xfrm>
            <a:off x="10488600" y="4671000"/>
            <a:ext cx="1423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Nächste Folie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7" name="Grafik 366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" name="Objekt 1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369" name="Objek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" name="CustomShape 1"/>
          <p:cNvSpPr/>
          <p:nvPr/>
        </p:nvSpPr>
        <p:spPr>
          <a:xfrm>
            <a:off x="288000" y="1353600"/>
            <a:ext cx="11770920" cy="4338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4040" lvl="1" indent="-2840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Offenlegung des Source Codes: bei Notwendigkeit, z.B. Bedarf an Updates/Weiterentwicklung in Eigenregie oder in Hinsicht auf die Entwicklung von Schnittstellen; Wunsch nach Transparenz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4040" lvl="1" indent="-2840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Dauer: Erlöse innerhalb der Vertragsdauer sollten den Verwertungsaufwand decken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4040" lvl="1" indent="-2840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Unterlizensierung: Lizenznehmer:in als Vertriebspartner, Unterlizensierung an Tochterfirmen der Lizenznehmer:in, Unterlizenzierung an Dritte gebührenpflichtig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4040" lvl="1" indent="-2840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Kündigungsrechte: Verwertungsaufwandsdeckung sollte gesichert sein, bevor ein Kündigungsrecht ausgeübt werden kann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4040" lvl="1" indent="-2840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Kaufoptionen, Ablösevereinbarungen: z.B. bei eigenen Ausgründungen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4040" lvl="1" indent="-2840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Rückanbietung: nur bei Kauf zutreffend, bei Lizensierung über Kündigung abgedeckt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4040" lvl="1" indent="-2840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Exklusivität: Wunsch nach Marktvorteil der Kund:in; hohe Zahlungsbereitschaft bei Kund:in; eigene Ausgründung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4040" lvl="1" indent="-2840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Definition des Anwendungsbereich der Lizenznahme: z.B. zur Kostenreduktion, zur Vermeidung von ungewollter Nutzung (z.B. Ausschluss von bestimmten Ländern) oder Exklusivität innerhalb eines Anwendungsbereichs eines bestehenden Vertrages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4040" lvl="1" indent="-2840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Haftung, Gewährleistung: nach Möglichkeit ausschließen, Berücksichtigung der Vorgaben der Einrichtung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4040" lvl="1" indent="-2840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Erhalt der Nutzungsrechte: nach Möglichkeit immer, insbesondere, wenn diese benötigt werden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4040" lvl="1" indent="-2840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Sonderregelungen für bestimmte Kundengruppen, z.B. Ausgründungen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720">
              <a:lnSpc>
                <a:spcPct val="100000"/>
              </a:lnSpc>
              <a:buNone/>
            </a:pPr>
            <a:r>
              <a:rPr lang="de-DE" sz="1400" b="1" strike="noStrike" spc="-4">
                <a:solidFill>
                  <a:srgbClr val="000000"/>
                </a:solidFill>
                <a:latin typeface="Calibri"/>
              </a:rPr>
              <a:t>Aufwandsabschätzung „Ausgestaltung des Lizenzvertrages“ 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Wie aufwendig wird die Auswahl oder Ausgestaltung der Lizenzen?  Abhängig von der Kompatibilität der Anforderungen beider Vertragsparteien </a:t>
            </a:r>
            <a:br>
              <a:rPr sz="1400"/>
            </a:br>
            <a:r>
              <a:rPr lang="de-DE" sz="1400" b="0" strike="noStrike" spc="-4">
                <a:solidFill>
                  <a:srgbClr val="000000"/>
                </a:solidFill>
                <a:latin typeface="Calibri"/>
              </a:rPr>
              <a:t>an die Lizenzen sowie der Nutzbarkeit von vorhandenen Lizenzen oder Vorlagen.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1" name="Grafik 625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372" name="CustomShape 3"/>
          <p:cNvSpPr/>
          <p:nvPr/>
        </p:nvSpPr>
        <p:spPr>
          <a:xfrm>
            <a:off x="838800" y="29520"/>
            <a:ext cx="7458840" cy="132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800" b="1" strike="noStrike" spc="-4">
                <a:solidFill>
                  <a:srgbClr val="000000"/>
                </a:solidFill>
                <a:latin typeface="Calibri"/>
                <a:ea typeface="DejaVu Sans"/>
              </a:rPr>
              <a:t>Kommerzielle Lizensierung (4/4)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Gleichschenkliges Dreieck 82"/>
          <p:cNvSpPr/>
          <p:nvPr/>
        </p:nvSpPr>
        <p:spPr>
          <a:xfrm rot="10800000">
            <a:off x="11446560" y="5550840"/>
            <a:ext cx="349200" cy="239760"/>
          </a:xfrm>
          <a:prstGeom prst="triangle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0000" rIns="90000" bIns="90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4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74" name="Textfeld 8"/>
          <p:cNvSpPr/>
          <p:nvPr/>
        </p:nvSpPr>
        <p:spPr>
          <a:xfrm>
            <a:off x="3581280" y="1374840"/>
            <a:ext cx="48636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chemeClr val="accent1"/>
                </a:solidFill>
                <a:latin typeface="Calibri"/>
              </a:rPr>
              <a:t>Sonstige Regelungsbedarfe des Lizenzvertrages 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Rechteck 9"/>
          <p:cNvSpPr/>
          <p:nvPr/>
        </p:nvSpPr>
        <p:spPr>
          <a:xfrm>
            <a:off x="288000" y="6047280"/>
            <a:ext cx="11770920" cy="515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Ist der erwartete (Deckungs-) Beitrag erreichbar und sind die Ressourcen / Kapazitäten dafür vorhanden?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de-DE" sz="1400" b="0" strike="noStrike" spc="-4">
                <a:solidFill>
                  <a:srgbClr val="000000"/>
                </a:solidFill>
                <a:latin typeface="Calibri"/>
                <a:ea typeface="DejaVu Sans"/>
              </a:rPr>
              <a:t>Ist das Modell inhaltlich und wirtschaftlich umsetzbar (wirtschaftlich = Übersteigt der Nutzen die Kosten)?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Textfeld 10"/>
          <p:cNvSpPr/>
          <p:nvPr/>
        </p:nvSpPr>
        <p:spPr>
          <a:xfrm>
            <a:off x="8733600" y="5692680"/>
            <a:ext cx="32763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800" b="1" strike="noStrike" spc="-1">
                <a:solidFill>
                  <a:srgbClr val="000000"/>
                </a:solidFill>
                <a:latin typeface="Calibri"/>
              </a:rPr>
              <a:t>Schritt 3: Kosten-Nutzen-Analyse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7" name="Grafik 376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3898</Words>
  <Application>Microsoft Office PowerPoint</Application>
  <PresentationFormat>Breitbild</PresentationFormat>
  <Paragraphs>439</Paragraphs>
  <Slides>29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4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43" baseType="lpstr">
      <vt:lpstr>Arial</vt:lpstr>
      <vt:lpstr>Bebas Neue</vt:lpstr>
      <vt:lpstr>Calibri</vt:lpstr>
      <vt:lpstr>Calibri Light</vt:lpstr>
      <vt:lpstr>DejaVu Sans</vt:lpstr>
      <vt:lpstr>OpenSymbol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TCLayout.ActiveDocument.1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Saleh, Zahra</dc:creator>
  <dc:description/>
  <cp:lastModifiedBy>Lisa Wenzel</cp:lastModifiedBy>
  <cp:revision>558</cp:revision>
  <dcterms:created xsi:type="dcterms:W3CDTF">2022-01-10T15:47:06Z</dcterms:created>
  <dcterms:modified xsi:type="dcterms:W3CDTF">2023-11-24T15:29:17Z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Widescreen</vt:lpwstr>
  </property>
  <property fmtid="{D5CDD505-2E9C-101B-9397-08002B2CF9AE}" pid="4" name="Slides">
    <vt:i4>29</vt:i4>
  </property>
</Properties>
</file>